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Nunito SemiBold"/>
      <p:regular r:id="rId21"/>
      <p:bold r:id="rId22"/>
      <p:italic r:id="rId23"/>
      <p:boldItalic r:id="rId24"/>
    </p:embeddedFont>
    <p:embeddedFont>
      <p:font typeface="Nunito"/>
      <p:regular r:id="rId25"/>
      <p:bold r:id="rId26"/>
      <p:italic r:id="rId27"/>
      <p:boldItalic r:id="rId28"/>
    </p:embeddedFont>
    <p:embeddedFont>
      <p:font typeface="Open Sans SemiBold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hLV/ivJLB6PmQTu7dxC1+rl6Mn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SemiBold-bold.fntdata"/><Relationship Id="rId21" Type="http://schemas.openxmlformats.org/officeDocument/2006/relationships/font" Target="fonts/NunitoSemiBold-regular.fntdata"/><Relationship Id="rId24" Type="http://schemas.openxmlformats.org/officeDocument/2006/relationships/font" Target="fonts/NunitoSemiBold-boldItalic.fntdata"/><Relationship Id="rId23" Type="http://schemas.openxmlformats.org/officeDocument/2006/relationships/font" Target="fonts/Nunito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.fntdata"/><Relationship Id="rId25" Type="http://schemas.openxmlformats.org/officeDocument/2006/relationships/font" Target="fonts/Nunito-regular.fntdata"/><Relationship Id="rId28" Type="http://schemas.openxmlformats.org/officeDocument/2006/relationships/font" Target="fonts/Nunito-boldItalic.fntdata"/><Relationship Id="rId27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SemiBold-italic.fntdata"/><Relationship Id="rId30" Type="http://schemas.openxmlformats.org/officeDocument/2006/relationships/font" Target="fonts/OpenSansSemiBold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OpenSansSemiBold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a6e4c08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ca6e4c08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d2243bc8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appel si volontaires pour tester Modulix avec votre public</a:t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refonte parcours mednum dans son ensemble</a:t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g2cd2243bc8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cd2243bc81_0_6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RF</a:t>
            </a:r>
            <a:endParaRPr/>
          </a:p>
        </p:txBody>
      </p:sp>
      <p:sp>
        <p:nvSpPr>
          <p:cNvPr id="347" name="Google Shape;347;g2cd2243bc81_0_6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d7861ae4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g2cd7861ae4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cd2243bc81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2cd2243bc81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d7861ae47_0_10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appel si volontaires pour tester Modulix avec votre public</a:t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refonte parcours mednum dans son ensemble</a:t>
            </a:r>
            <a:endParaRPr sz="12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g2cd7861ae47_0_10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cd7861ae47_0_8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2cd7861ae47_0_8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0" name="Google Shape;420;g2cd7861ae47_0_8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d7861ae47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cd7861ae47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8 millions de comptes créés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obligatoire dans les collèges et lycées français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présent dans les entreprises, OF, administrations, collectivités territoriales, hors de France (Belgique)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d7861ae47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2cd7861ae47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8 millions de comptes créés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obligatoire dans les collèges et lycées français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présent dans les entreprises, OF, administrations, collectivités territoriales, hors de France (Belgique)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cd2243bc81_0_4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RF</a:t>
            </a:r>
            <a:endParaRPr/>
          </a:p>
        </p:txBody>
      </p:sp>
      <p:sp>
        <p:nvSpPr>
          <p:cNvPr id="275" name="Google Shape;275;g2cd2243bc81_0_4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d7861ae47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2cd7861ae47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DD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45-120min c’est trop long → fonctionner par modules, niveau 4 max, possible de présenter sans avoir de compte Pix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d7861ae47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cd7861ae47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DD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45-120min c’est trop long → fonctionner par modules, niveau 4 max, possible de présenter sans avoir de compte Pix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ca6e4c0820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2ca6e4c0820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DD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d2243bc81_0_6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RF</a:t>
            </a:r>
            <a:endParaRPr/>
          </a:p>
        </p:txBody>
      </p:sp>
      <p:sp>
        <p:nvSpPr>
          <p:cNvPr id="313" name="Google Shape;313;g2cd2243bc81_0_6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a6e4c0820_0_2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en complément de l’ABC Pix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insertion pro CléA, déjà là, niveau 3, acc dans l’insertion certains publics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insertion santé (délégation ministérielle en santé) : utilisation mon espace santé, repérer bonne information sur la santé, utiliser ameli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parentalité num : à votre disposition en tant que médiateur pour être mieux armé pour aborder ces sujets - expérimentation </a:t>
            </a:r>
            <a:r>
              <a:rPr lang="fr">
                <a:solidFill>
                  <a:schemeClr val="dk1"/>
                </a:solidFill>
              </a:rPr>
              <a:t>dans 3 territoires Ayraud, Cher, Vosges (parents d’enfants, d’élèves, citoyens)</a:t>
            </a:r>
            <a:endParaRPr/>
          </a:p>
        </p:txBody>
      </p:sp>
      <p:sp>
        <p:nvSpPr>
          <p:cNvPr id="319" name="Google Shape;319;g2ca6e4c0820_0_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blanc">
  <p:cSld name="CUSTOM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bannière">
  <p:cSld name="Pix Titre - bande vertica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2d6333136_0_26"/>
          <p:cNvSpPr/>
          <p:nvPr/>
        </p:nvSpPr>
        <p:spPr>
          <a:xfrm>
            <a:off x="275" y="-10600"/>
            <a:ext cx="9144000" cy="515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42d6333136_0_26"/>
          <p:cNvSpPr/>
          <p:nvPr/>
        </p:nvSpPr>
        <p:spPr>
          <a:xfrm>
            <a:off x="-1" y="96"/>
            <a:ext cx="9144000" cy="1537183"/>
          </a:xfrm>
          <a:custGeom>
            <a:rect b="b" l="l" r="r" t="t"/>
            <a:pathLst>
              <a:path extrusionOk="0" h="2049577" w="12192000">
                <a:moveTo>
                  <a:pt x="0" y="0"/>
                </a:moveTo>
                <a:lnTo>
                  <a:pt x="12192000" y="0"/>
                </a:lnTo>
                <a:cubicBezTo>
                  <a:pt x="12190614" y="417909"/>
                  <a:pt x="12189229" y="1110138"/>
                  <a:pt x="12187843" y="1528047"/>
                </a:cubicBezTo>
                <a:cubicBezTo>
                  <a:pt x="12185330" y="1520161"/>
                  <a:pt x="8463267" y="2051629"/>
                  <a:pt x="6046851" y="2049572"/>
                </a:cubicBezTo>
                <a:cubicBezTo>
                  <a:pt x="3656236" y="2047036"/>
                  <a:pt x="20602" y="1529287"/>
                  <a:pt x="3816" y="1534219"/>
                </a:cubicBezTo>
                <a:cubicBezTo>
                  <a:pt x="446" y="823642"/>
                  <a:pt x="3370" y="71057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42d6333136_0_26"/>
          <p:cNvSpPr txBox="1"/>
          <p:nvPr>
            <p:ph type="title"/>
          </p:nvPr>
        </p:nvSpPr>
        <p:spPr>
          <a:xfrm>
            <a:off x="947058" y="317798"/>
            <a:ext cx="724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242d6333136_0_26"/>
          <p:cNvSpPr txBox="1"/>
          <p:nvPr/>
        </p:nvSpPr>
        <p:spPr>
          <a:xfrm>
            <a:off x="0" y="4740688"/>
            <a:ext cx="721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1" i="0" lang="fr" sz="105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105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+ sous-titre + image">
  <p:cSld name="Pix Titre Picto + Image">
    <p:bg>
      <p:bgPr>
        <a:gradFill>
          <a:gsLst>
            <a:gs pos="0">
              <a:srgbClr val="8845FF"/>
            </a:gs>
            <a:gs pos="100000">
              <a:srgbClr val="3D68FF"/>
            </a:gs>
          </a:gsLst>
          <a:lin ang="7800000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242d6333136_0_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26" y="-2774"/>
            <a:ext cx="9139073" cy="51462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242d6333136_0_39"/>
          <p:cNvSpPr txBox="1"/>
          <p:nvPr>
            <p:ph type="title"/>
          </p:nvPr>
        </p:nvSpPr>
        <p:spPr>
          <a:xfrm>
            <a:off x="1072663" y="2811478"/>
            <a:ext cx="4257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8" name="Google Shape;68;g242d6333136_0_39"/>
          <p:cNvSpPr/>
          <p:nvPr>
            <p:ph idx="2" type="pic"/>
          </p:nvPr>
        </p:nvSpPr>
        <p:spPr>
          <a:xfrm>
            <a:off x="5773738" y="893101"/>
            <a:ext cx="3370200" cy="33702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g242d6333136_0_39"/>
          <p:cNvSpPr txBox="1"/>
          <p:nvPr>
            <p:ph idx="1" type="body"/>
          </p:nvPr>
        </p:nvSpPr>
        <p:spPr>
          <a:xfrm>
            <a:off x="1064772" y="3512556"/>
            <a:ext cx="426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42d6333136_0_39"/>
          <p:cNvSpPr txBox="1"/>
          <p:nvPr>
            <p:ph idx="3" type="title"/>
          </p:nvPr>
        </p:nvSpPr>
        <p:spPr>
          <a:xfrm>
            <a:off x="1072675" y="1622525"/>
            <a:ext cx="862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>
  <p:cSld name="1_Pix Puces pre-faites x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72;g242d6333136_0_45"/>
          <p:cNvCxnSpPr/>
          <p:nvPr/>
        </p:nvCxnSpPr>
        <p:spPr>
          <a:xfrm>
            <a:off x="1442750" y="1864129"/>
            <a:ext cx="0" cy="3377700"/>
          </a:xfrm>
          <a:prstGeom prst="straightConnector1">
            <a:avLst/>
          </a:prstGeom>
          <a:noFill/>
          <a:ln cap="rnd" cmpd="sng" w="127000">
            <a:solidFill>
              <a:srgbClr val="8845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g242d6333136_0_45"/>
          <p:cNvSpPr/>
          <p:nvPr>
            <p:ph idx="2" type="pic"/>
          </p:nvPr>
        </p:nvSpPr>
        <p:spPr>
          <a:xfrm>
            <a:off x="1261775" y="1971692"/>
            <a:ext cx="361800" cy="361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g242d6333136_0_45"/>
          <p:cNvSpPr txBox="1"/>
          <p:nvPr>
            <p:ph idx="1" type="body"/>
          </p:nvPr>
        </p:nvSpPr>
        <p:spPr>
          <a:xfrm>
            <a:off x="1896666" y="2043972"/>
            <a:ext cx="5350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g242d6333136_0_45"/>
          <p:cNvSpPr txBox="1"/>
          <p:nvPr>
            <p:ph idx="3" type="body"/>
          </p:nvPr>
        </p:nvSpPr>
        <p:spPr>
          <a:xfrm>
            <a:off x="1896666" y="2333642"/>
            <a:ext cx="5350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42d6333136_0_45"/>
          <p:cNvSpPr/>
          <p:nvPr>
            <p:ph idx="4" type="pic"/>
          </p:nvPr>
        </p:nvSpPr>
        <p:spPr>
          <a:xfrm>
            <a:off x="835279" y="386954"/>
            <a:ext cx="993600" cy="8667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g242d6333136_0_45"/>
          <p:cNvSpPr txBox="1"/>
          <p:nvPr>
            <p:ph idx="5" type="body"/>
          </p:nvPr>
        </p:nvSpPr>
        <p:spPr>
          <a:xfrm>
            <a:off x="1896666" y="3053622"/>
            <a:ext cx="5350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g242d6333136_0_45"/>
          <p:cNvSpPr txBox="1"/>
          <p:nvPr>
            <p:ph idx="6" type="body"/>
          </p:nvPr>
        </p:nvSpPr>
        <p:spPr>
          <a:xfrm>
            <a:off x="1896666" y="3343292"/>
            <a:ext cx="5350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g242d6333136_0_45"/>
          <p:cNvSpPr txBox="1"/>
          <p:nvPr>
            <p:ph idx="7" type="body"/>
          </p:nvPr>
        </p:nvSpPr>
        <p:spPr>
          <a:xfrm>
            <a:off x="1671175" y="1819375"/>
            <a:ext cx="6612000" cy="28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g242d6333136_0_45"/>
          <p:cNvSpPr txBox="1"/>
          <p:nvPr>
            <p:ph idx="8" type="body"/>
          </p:nvPr>
        </p:nvSpPr>
        <p:spPr>
          <a:xfrm>
            <a:off x="1896666" y="4327542"/>
            <a:ext cx="5350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42d6333136_0_45"/>
          <p:cNvSpPr txBox="1"/>
          <p:nvPr>
            <p:ph idx="9" type="body"/>
          </p:nvPr>
        </p:nvSpPr>
        <p:spPr>
          <a:xfrm>
            <a:off x="1332925" y="2040959"/>
            <a:ext cx="219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g242d6333136_0_45"/>
          <p:cNvSpPr/>
          <p:nvPr>
            <p:ph idx="13" type="pic"/>
          </p:nvPr>
        </p:nvSpPr>
        <p:spPr>
          <a:xfrm>
            <a:off x="1261775" y="2994581"/>
            <a:ext cx="361800" cy="361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g242d6333136_0_45"/>
          <p:cNvSpPr txBox="1"/>
          <p:nvPr>
            <p:ph idx="14" type="body"/>
          </p:nvPr>
        </p:nvSpPr>
        <p:spPr>
          <a:xfrm>
            <a:off x="1332925" y="3063848"/>
            <a:ext cx="219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242d6333136_0_45"/>
          <p:cNvSpPr/>
          <p:nvPr>
            <p:ph idx="15" type="pic"/>
          </p:nvPr>
        </p:nvSpPr>
        <p:spPr>
          <a:xfrm>
            <a:off x="1261775" y="4001971"/>
            <a:ext cx="361800" cy="3618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g242d6333136_0_45"/>
          <p:cNvSpPr txBox="1"/>
          <p:nvPr>
            <p:ph idx="16" type="body"/>
          </p:nvPr>
        </p:nvSpPr>
        <p:spPr>
          <a:xfrm>
            <a:off x="1332925" y="4071238"/>
            <a:ext cx="219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42d6333136_0_45"/>
          <p:cNvSpPr txBox="1"/>
          <p:nvPr>
            <p:ph type="title"/>
          </p:nvPr>
        </p:nvSpPr>
        <p:spPr>
          <a:xfrm>
            <a:off x="1896675" y="407825"/>
            <a:ext cx="67659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uces picto vertical">
  <p:cSld name="Pix Puces picto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2d6333136_0_61"/>
          <p:cNvSpPr txBox="1"/>
          <p:nvPr>
            <p:ph idx="1" type="body"/>
          </p:nvPr>
        </p:nvSpPr>
        <p:spPr>
          <a:xfrm>
            <a:off x="2754740" y="1721410"/>
            <a:ext cx="5350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242d6333136_0_61"/>
          <p:cNvSpPr txBox="1"/>
          <p:nvPr>
            <p:ph idx="2" type="body"/>
          </p:nvPr>
        </p:nvSpPr>
        <p:spPr>
          <a:xfrm>
            <a:off x="2754740" y="2011080"/>
            <a:ext cx="5350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g242d6333136_0_61"/>
          <p:cNvSpPr/>
          <p:nvPr>
            <p:ph idx="3" type="pic"/>
          </p:nvPr>
        </p:nvSpPr>
        <p:spPr>
          <a:xfrm>
            <a:off x="1748991" y="1721410"/>
            <a:ext cx="843300" cy="8433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g242d6333136_0_61"/>
          <p:cNvSpPr txBox="1"/>
          <p:nvPr>
            <p:ph idx="4" type="body"/>
          </p:nvPr>
        </p:nvSpPr>
        <p:spPr>
          <a:xfrm>
            <a:off x="2754740" y="2885538"/>
            <a:ext cx="5350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42d6333136_0_61"/>
          <p:cNvSpPr txBox="1"/>
          <p:nvPr>
            <p:ph idx="5" type="body"/>
          </p:nvPr>
        </p:nvSpPr>
        <p:spPr>
          <a:xfrm>
            <a:off x="2754740" y="3175208"/>
            <a:ext cx="5350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g242d6333136_0_61"/>
          <p:cNvSpPr txBox="1"/>
          <p:nvPr>
            <p:ph idx="6" type="body"/>
          </p:nvPr>
        </p:nvSpPr>
        <p:spPr>
          <a:xfrm>
            <a:off x="2754740" y="4044504"/>
            <a:ext cx="5350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g242d6333136_0_61"/>
          <p:cNvSpPr txBox="1"/>
          <p:nvPr>
            <p:ph idx="7" type="body"/>
          </p:nvPr>
        </p:nvSpPr>
        <p:spPr>
          <a:xfrm>
            <a:off x="2754740" y="4334174"/>
            <a:ext cx="53508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400"/>
              <a:buFont typeface="Arial"/>
              <a:buNone/>
              <a:defRPr b="0" i="0" sz="105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g242d6333136_0_61"/>
          <p:cNvSpPr/>
          <p:nvPr>
            <p:ph idx="8" type="pic"/>
          </p:nvPr>
        </p:nvSpPr>
        <p:spPr>
          <a:xfrm>
            <a:off x="1748991" y="2886652"/>
            <a:ext cx="843300" cy="8433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g242d6333136_0_61"/>
          <p:cNvSpPr/>
          <p:nvPr>
            <p:ph idx="9" type="pic"/>
          </p:nvPr>
        </p:nvSpPr>
        <p:spPr>
          <a:xfrm>
            <a:off x="1748991" y="4039981"/>
            <a:ext cx="843300" cy="8433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g242d6333136_0_61"/>
          <p:cNvSpPr txBox="1"/>
          <p:nvPr>
            <p:ph type="title"/>
          </p:nvPr>
        </p:nvSpPr>
        <p:spPr>
          <a:xfrm>
            <a:off x="1749000" y="340125"/>
            <a:ext cx="67659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uces picto horizontal">
  <p:cSld name="1_Pix Puces pict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2d6333136_0_72"/>
          <p:cNvSpPr txBox="1"/>
          <p:nvPr>
            <p:ph idx="1" type="body"/>
          </p:nvPr>
        </p:nvSpPr>
        <p:spPr>
          <a:xfrm>
            <a:off x="1252168" y="3694897"/>
            <a:ext cx="222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242d6333136_0_72"/>
          <p:cNvSpPr/>
          <p:nvPr/>
        </p:nvSpPr>
        <p:spPr>
          <a:xfrm>
            <a:off x="1614611" y="2016771"/>
            <a:ext cx="1496700" cy="14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101000" rotWithShape="0" algn="tl" sy="101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42d6333136_0_72"/>
          <p:cNvSpPr/>
          <p:nvPr>
            <p:ph idx="2" type="pic"/>
          </p:nvPr>
        </p:nvSpPr>
        <p:spPr>
          <a:xfrm>
            <a:off x="1795917" y="2198077"/>
            <a:ext cx="1134300" cy="11343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g242d6333136_0_72"/>
          <p:cNvSpPr txBox="1"/>
          <p:nvPr>
            <p:ph idx="3" type="body"/>
          </p:nvPr>
        </p:nvSpPr>
        <p:spPr>
          <a:xfrm>
            <a:off x="3830310" y="3694897"/>
            <a:ext cx="222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42d6333136_0_72"/>
          <p:cNvSpPr/>
          <p:nvPr/>
        </p:nvSpPr>
        <p:spPr>
          <a:xfrm>
            <a:off x="4192753" y="2016771"/>
            <a:ext cx="1496700" cy="14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101000" rotWithShape="0" algn="tl" sy="101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42d6333136_0_72"/>
          <p:cNvSpPr/>
          <p:nvPr>
            <p:ph idx="4" type="pic"/>
          </p:nvPr>
        </p:nvSpPr>
        <p:spPr>
          <a:xfrm>
            <a:off x="4374059" y="2198077"/>
            <a:ext cx="1134300" cy="11343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g242d6333136_0_72"/>
          <p:cNvSpPr txBox="1"/>
          <p:nvPr>
            <p:ph idx="5" type="body"/>
          </p:nvPr>
        </p:nvSpPr>
        <p:spPr>
          <a:xfrm>
            <a:off x="6406166" y="3694897"/>
            <a:ext cx="2221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g242d6333136_0_72"/>
          <p:cNvSpPr/>
          <p:nvPr/>
        </p:nvSpPr>
        <p:spPr>
          <a:xfrm>
            <a:off x="6768609" y="2016771"/>
            <a:ext cx="1496700" cy="1496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101000" rotWithShape="0" algn="tl" sy="101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42d6333136_0_72"/>
          <p:cNvSpPr/>
          <p:nvPr>
            <p:ph idx="6" type="pic"/>
          </p:nvPr>
        </p:nvSpPr>
        <p:spPr>
          <a:xfrm>
            <a:off x="6949915" y="2198077"/>
            <a:ext cx="1134300" cy="11343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g242d6333136_0_72"/>
          <p:cNvSpPr txBox="1"/>
          <p:nvPr>
            <p:ph type="title"/>
          </p:nvPr>
        </p:nvSpPr>
        <p:spPr>
          <a:xfrm>
            <a:off x="1614600" y="407825"/>
            <a:ext cx="70134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10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e + Image">
  <p:cSld name="Pix Paragraphe + Imag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2d6333136_0_83"/>
          <p:cNvSpPr/>
          <p:nvPr/>
        </p:nvSpPr>
        <p:spPr>
          <a:xfrm>
            <a:off x="1173294" y="1452812"/>
            <a:ext cx="3681000" cy="303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42d6333136_0_83"/>
          <p:cNvSpPr/>
          <p:nvPr/>
        </p:nvSpPr>
        <p:spPr>
          <a:xfrm>
            <a:off x="1173294" y="1859973"/>
            <a:ext cx="3681000" cy="3036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42d6333136_0_83"/>
          <p:cNvSpPr txBox="1"/>
          <p:nvPr>
            <p:ph idx="1" type="body"/>
          </p:nvPr>
        </p:nvSpPr>
        <p:spPr>
          <a:xfrm>
            <a:off x="1515905" y="1554906"/>
            <a:ext cx="2995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242d6333136_0_83"/>
          <p:cNvSpPr txBox="1"/>
          <p:nvPr>
            <p:ph idx="2" type="body"/>
          </p:nvPr>
        </p:nvSpPr>
        <p:spPr>
          <a:xfrm>
            <a:off x="1515905" y="2178857"/>
            <a:ext cx="2995800" cy="25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42d6333136_0_83"/>
          <p:cNvSpPr/>
          <p:nvPr>
            <p:ph idx="3" type="pic"/>
          </p:nvPr>
        </p:nvSpPr>
        <p:spPr>
          <a:xfrm>
            <a:off x="5393479" y="1984946"/>
            <a:ext cx="29787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g242d6333136_0_83"/>
          <p:cNvSpPr txBox="1"/>
          <p:nvPr>
            <p:ph type="title"/>
          </p:nvPr>
        </p:nvSpPr>
        <p:spPr>
          <a:xfrm>
            <a:off x="1173300" y="407825"/>
            <a:ext cx="71988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e x2 + Image">
  <p:cSld name="Pix Paragraphe x2 horizontal + Imag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2d6333136_0_90"/>
          <p:cNvSpPr/>
          <p:nvPr/>
        </p:nvSpPr>
        <p:spPr>
          <a:xfrm>
            <a:off x="1173294" y="1556522"/>
            <a:ext cx="36810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42d6333136_0_90"/>
          <p:cNvSpPr/>
          <p:nvPr/>
        </p:nvSpPr>
        <p:spPr>
          <a:xfrm>
            <a:off x="1173294" y="1859973"/>
            <a:ext cx="3681000" cy="100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42d6333136_0_90"/>
          <p:cNvSpPr txBox="1"/>
          <p:nvPr>
            <p:ph idx="1" type="body"/>
          </p:nvPr>
        </p:nvSpPr>
        <p:spPr>
          <a:xfrm>
            <a:off x="1515905" y="1599853"/>
            <a:ext cx="2995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g242d6333136_0_90"/>
          <p:cNvSpPr txBox="1"/>
          <p:nvPr>
            <p:ph idx="2" type="body"/>
          </p:nvPr>
        </p:nvSpPr>
        <p:spPr>
          <a:xfrm>
            <a:off x="1515905" y="1921149"/>
            <a:ext cx="2995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g242d6333136_0_90"/>
          <p:cNvSpPr/>
          <p:nvPr>
            <p:ph idx="3" type="pic"/>
          </p:nvPr>
        </p:nvSpPr>
        <p:spPr>
          <a:xfrm>
            <a:off x="5306097" y="1556523"/>
            <a:ext cx="3367200" cy="30318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g242d6333136_0_90"/>
          <p:cNvSpPr/>
          <p:nvPr/>
        </p:nvSpPr>
        <p:spPr>
          <a:xfrm>
            <a:off x="1173294" y="3279622"/>
            <a:ext cx="36810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42d6333136_0_90"/>
          <p:cNvSpPr/>
          <p:nvPr/>
        </p:nvSpPr>
        <p:spPr>
          <a:xfrm>
            <a:off x="1173294" y="3583072"/>
            <a:ext cx="3681000" cy="100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42d6333136_0_90"/>
          <p:cNvSpPr txBox="1"/>
          <p:nvPr>
            <p:ph idx="4" type="body"/>
          </p:nvPr>
        </p:nvSpPr>
        <p:spPr>
          <a:xfrm>
            <a:off x="1515905" y="3329799"/>
            <a:ext cx="2995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g242d6333136_0_90"/>
          <p:cNvSpPr txBox="1"/>
          <p:nvPr>
            <p:ph idx="5" type="body"/>
          </p:nvPr>
        </p:nvSpPr>
        <p:spPr>
          <a:xfrm>
            <a:off x="1515905" y="3651095"/>
            <a:ext cx="2995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g242d6333136_0_90"/>
          <p:cNvSpPr txBox="1"/>
          <p:nvPr>
            <p:ph type="title"/>
          </p:nvPr>
        </p:nvSpPr>
        <p:spPr>
          <a:xfrm>
            <a:off x="1173300" y="407825"/>
            <a:ext cx="71988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e x3">
  <p:cSld name="Pix Paragraphe x3 vertica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2d6333136_0_115"/>
          <p:cNvSpPr/>
          <p:nvPr/>
        </p:nvSpPr>
        <p:spPr>
          <a:xfrm>
            <a:off x="1173293" y="1566474"/>
            <a:ext cx="23100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42d6333136_0_115"/>
          <p:cNvSpPr/>
          <p:nvPr/>
        </p:nvSpPr>
        <p:spPr>
          <a:xfrm>
            <a:off x="1173294" y="2194762"/>
            <a:ext cx="2310000" cy="254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42d6333136_0_115"/>
          <p:cNvSpPr txBox="1"/>
          <p:nvPr>
            <p:ph idx="1" type="body"/>
          </p:nvPr>
        </p:nvSpPr>
        <p:spPr>
          <a:xfrm>
            <a:off x="1420590" y="1636260"/>
            <a:ext cx="18171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4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g242d6333136_0_115"/>
          <p:cNvSpPr txBox="1"/>
          <p:nvPr>
            <p:ph idx="2" type="body"/>
          </p:nvPr>
        </p:nvSpPr>
        <p:spPr>
          <a:xfrm>
            <a:off x="1420590" y="2355016"/>
            <a:ext cx="1817100" cy="2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g242d6333136_0_115"/>
          <p:cNvSpPr/>
          <p:nvPr/>
        </p:nvSpPr>
        <p:spPr>
          <a:xfrm>
            <a:off x="3767425" y="1566474"/>
            <a:ext cx="23100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42d6333136_0_115"/>
          <p:cNvSpPr/>
          <p:nvPr/>
        </p:nvSpPr>
        <p:spPr>
          <a:xfrm>
            <a:off x="3767427" y="2194762"/>
            <a:ext cx="2310000" cy="254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42d6333136_0_115"/>
          <p:cNvSpPr/>
          <p:nvPr/>
        </p:nvSpPr>
        <p:spPr>
          <a:xfrm>
            <a:off x="6361558" y="1566474"/>
            <a:ext cx="23100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42d6333136_0_115"/>
          <p:cNvSpPr/>
          <p:nvPr/>
        </p:nvSpPr>
        <p:spPr>
          <a:xfrm>
            <a:off x="6361559" y="2194762"/>
            <a:ext cx="2310000" cy="254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42d6333136_0_115"/>
          <p:cNvSpPr txBox="1"/>
          <p:nvPr>
            <p:ph idx="3" type="body"/>
          </p:nvPr>
        </p:nvSpPr>
        <p:spPr>
          <a:xfrm>
            <a:off x="4014325" y="1636260"/>
            <a:ext cx="18171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4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g242d6333136_0_115"/>
          <p:cNvSpPr txBox="1"/>
          <p:nvPr>
            <p:ph idx="4" type="body"/>
          </p:nvPr>
        </p:nvSpPr>
        <p:spPr>
          <a:xfrm>
            <a:off x="4014325" y="2355016"/>
            <a:ext cx="1817100" cy="2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g242d6333136_0_115"/>
          <p:cNvSpPr txBox="1"/>
          <p:nvPr>
            <p:ph idx="5" type="body"/>
          </p:nvPr>
        </p:nvSpPr>
        <p:spPr>
          <a:xfrm>
            <a:off x="6608841" y="1636260"/>
            <a:ext cx="18171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4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g242d6333136_0_115"/>
          <p:cNvSpPr txBox="1"/>
          <p:nvPr>
            <p:ph idx="6" type="body"/>
          </p:nvPr>
        </p:nvSpPr>
        <p:spPr>
          <a:xfrm>
            <a:off x="6608841" y="2355016"/>
            <a:ext cx="1817100" cy="2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g242d6333136_0_115"/>
          <p:cNvSpPr txBox="1"/>
          <p:nvPr>
            <p:ph type="title"/>
          </p:nvPr>
        </p:nvSpPr>
        <p:spPr>
          <a:xfrm>
            <a:off x="1173250" y="345000"/>
            <a:ext cx="7498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1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e x2">
  <p:cSld name="Pix Paragraphe x3 verticale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45a330015e_0_170"/>
          <p:cNvSpPr/>
          <p:nvPr/>
        </p:nvSpPr>
        <p:spPr>
          <a:xfrm>
            <a:off x="1173304" y="1566475"/>
            <a:ext cx="35319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799903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45a330015e_0_170"/>
          <p:cNvSpPr/>
          <p:nvPr/>
        </p:nvSpPr>
        <p:spPr>
          <a:xfrm>
            <a:off x="1173305" y="2194760"/>
            <a:ext cx="3531900" cy="254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45a330015e_0_170"/>
          <p:cNvSpPr txBox="1"/>
          <p:nvPr>
            <p:ph idx="1" type="body"/>
          </p:nvPr>
        </p:nvSpPr>
        <p:spPr>
          <a:xfrm>
            <a:off x="1551425" y="1636261"/>
            <a:ext cx="2778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4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g245a330015e_0_170"/>
          <p:cNvSpPr txBox="1"/>
          <p:nvPr>
            <p:ph idx="2" type="body"/>
          </p:nvPr>
        </p:nvSpPr>
        <p:spPr>
          <a:xfrm>
            <a:off x="1551425" y="2355014"/>
            <a:ext cx="2778300" cy="2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g245a330015e_0_170"/>
          <p:cNvSpPr/>
          <p:nvPr/>
        </p:nvSpPr>
        <p:spPr>
          <a:xfrm>
            <a:off x="5139773" y="1566475"/>
            <a:ext cx="35319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799903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45a330015e_0_170"/>
          <p:cNvSpPr/>
          <p:nvPr/>
        </p:nvSpPr>
        <p:spPr>
          <a:xfrm>
            <a:off x="5139776" y="2194760"/>
            <a:ext cx="3531900" cy="254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245a330015e_0_170"/>
          <p:cNvSpPr txBox="1"/>
          <p:nvPr>
            <p:ph idx="3" type="body"/>
          </p:nvPr>
        </p:nvSpPr>
        <p:spPr>
          <a:xfrm>
            <a:off x="5517287" y="1636261"/>
            <a:ext cx="27783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4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g245a330015e_0_170"/>
          <p:cNvSpPr txBox="1"/>
          <p:nvPr>
            <p:ph idx="4" type="body"/>
          </p:nvPr>
        </p:nvSpPr>
        <p:spPr>
          <a:xfrm>
            <a:off x="5517287" y="2355014"/>
            <a:ext cx="2778300" cy="21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Char char="•"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g245a330015e_0_170"/>
          <p:cNvSpPr txBox="1"/>
          <p:nvPr>
            <p:ph type="title"/>
          </p:nvPr>
        </p:nvSpPr>
        <p:spPr>
          <a:xfrm>
            <a:off x="1173250" y="345000"/>
            <a:ext cx="7498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10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e x3 + Picto">
  <p:cSld name="Pix Paragraphe x3 + Picto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2d6333136_0_129"/>
          <p:cNvSpPr/>
          <p:nvPr/>
        </p:nvSpPr>
        <p:spPr>
          <a:xfrm>
            <a:off x="0" y="0"/>
            <a:ext cx="721500" cy="51435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8100019" scaled="0"/>
          </a:gra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e image contenant texte, arts de la table, vaisselle, clipart&#10;&#10;Description générée automatiquement" id="153" name="Google Shape;153;g242d6333136_0_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872" y="71220"/>
            <a:ext cx="462584" cy="38163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42d6333136_0_129"/>
          <p:cNvSpPr txBox="1"/>
          <p:nvPr/>
        </p:nvSpPr>
        <p:spPr>
          <a:xfrm>
            <a:off x="0" y="4740688"/>
            <a:ext cx="721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1" i="0" lang="fr" sz="10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105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g242d6333136_0_129"/>
          <p:cNvSpPr/>
          <p:nvPr/>
        </p:nvSpPr>
        <p:spPr>
          <a:xfrm>
            <a:off x="1045409" y="2355016"/>
            <a:ext cx="23202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42d6333136_0_129"/>
          <p:cNvSpPr/>
          <p:nvPr/>
        </p:nvSpPr>
        <p:spPr>
          <a:xfrm>
            <a:off x="1045410" y="3023593"/>
            <a:ext cx="2320200" cy="171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42d6333136_0_129"/>
          <p:cNvSpPr txBox="1"/>
          <p:nvPr>
            <p:ph idx="1" type="body"/>
          </p:nvPr>
        </p:nvSpPr>
        <p:spPr>
          <a:xfrm>
            <a:off x="1420590" y="2424801"/>
            <a:ext cx="15696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g242d6333136_0_129"/>
          <p:cNvSpPr txBox="1"/>
          <p:nvPr>
            <p:ph idx="2" type="body"/>
          </p:nvPr>
        </p:nvSpPr>
        <p:spPr>
          <a:xfrm>
            <a:off x="1159704" y="3332044"/>
            <a:ext cx="20916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242d6333136_0_129"/>
          <p:cNvSpPr/>
          <p:nvPr/>
        </p:nvSpPr>
        <p:spPr>
          <a:xfrm>
            <a:off x="3740678" y="2355016"/>
            <a:ext cx="23652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42d6333136_0_129"/>
          <p:cNvSpPr/>
          <p:nvPr/>
        </p:nvSpPr>
        <p:spPr>
          <a:xfrm>
            <a:off x="3740679" y="3023593"/>
            <a:ext cx="2365200" cy="171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42d6333136_0_129"/>
          <p:cNvSpPr/>
          <p:nvPr/>
        </p:nvSpPr>
        <p:spPr>
          <a:xfrm>
            <a:off x="6480967" y="2355016"/>
            <a:ext cx="23202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42d6333136_0_129"/>
          <p:cNvSpPr/>
          <p:nvPr/>
        </p:nvSpPr>
        <p:spPr>
          <a:xfrm>
            <a:off x="6480968" y="3023593"/>
            <a:ext cx="2320200" cy="171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42d6333136_0_129"/>
          <p:cNvSpPr/>
          <p:nvPr>
            <p:ph idx="3" type="pic"/>
          </p:nvPr>
        </p:nvSpPr>
        <p:spPr>
          <a:xfrm>
            <a:off x="1783375" y="1316556"/>
            <a:ext cx="844200" cy="8442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g242d6333136_0_129"/>
          <p:cNvSpPr/>
          <p:nvPr>
            <p:ph idx="4" type="pic"/>
          </p:nvPr>
        </p:nvSpPr>
        <p:spPr>
          <a:xfrm>
            <a:off x="4501156" y="1316556"/>
            <a:ext cx="844200" cy="8442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g242d6333136_0_129"/>
          <p:cNvSpPr/>
          <p:nvPr>
            <p:ph idx="5" type="pic"/>
          </p:nvPr>
        </p:nvSpPr>
        <p:spPr>
          <a:xfrm>
            <a:off x="7218937" y="1316556"/>
            <a:ext cx="844200" cy="8442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g242d6333136_0_129"/>
          <p:cNvSpPr txBox="1"/>
          <p:nvPr>
            <p:ph idx="6" type="body"/>
          </p:nvPr>
        </p:nvSpPr>
        <p:spPr>
          <a:xfrm>
            <a:off x="4138371" y="2424801"/>
            <a:ext cx="15696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g242d6333136_0_129"/>
          <p:cNvSpPr txBox="1"/>
          <p:nvPr>
            <p:ph idx="7" type="body"/>
          </p:nvPr>
        </p:nvSpPr>
        <p:spPr>
          <a:xfrm>
            <a:off x="6854677" y="2424801"/>
            <a:ext cx="15696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400"/>
              <a:buFont typeface="Arial"/>
              <a:buNone/>
              <a:defRPr b="1" i="0" sz="105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g242d6333136_0_129"/>
          <p:cNvSpPr txBox="1"/>
          <p:nvPr>
            <p:ph idx="8" type="body"/>
          </p:nvPr>
        </p:nvSpPr>
        <p:spPr>
          <a:xfrm>
            <a:off x="3877485" y="3332044"/>
            <a:ext cx="20916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g242d6333136_0_129"/>
          <p:cNvSpPr txBox="1"/>
          <p:nvPr>
            <p:ph idx="9" type="body"/>
          </p:nvPr>
        </p:nvSpPr>
        <p:spPr>
          <a:xfrm>
            <a:off x="6593791" y="3332044"/>
            <a:ext cx="20916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000" u="none" cap="none" strike="noStrik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g242d6333136_0_129"/>
          <p:cNvSpPr txBox="1"/>
          <p:nvPr>
            <p:ph type="title"/>
          </p:nvPr>
        </p:nvSpPr>
        <p:spPr>
          <a:xfrm>
            <a:off x="1045400" y="255425"/>
            <a:ext cx="77010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1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imple">
  <p:cSld name="1_Pix Titre simple 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242d6333136_0_12"/>
          <p:cNvSpPr txBox="1"/>
          <p:nvPr>
            <p:ph type="title"/>
          </p:nvPr>
        </p:nvSpPr>
        <p:spPr>
          <a:xfrm>
            <a:off x="1900125" y="423850"/>
            <a:ext cx="62208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iffres clés">
  <p:cSld name="Pix_chiffres clés">
    <p:bg>
      <p:bgPr>
        <a:gradFill>
          <a:gsLst>
            <a:gs pos="0">
              <a:srgbClr val="8845FF"/>
            </a:gs>
            <a:gs pos="100000">
              <a:srgbClr val="3D68FF"/>
            </a:gs>
          </a:gsLst>
          <a:lin ang="7800000" scaled="0"/>
        </a:gra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g242d6333136_0_149"/>
          <p:cNvGrpSpPr/>
          <p:nvPr/>
        </p:nvGrpSpPr>
        <p:grpSpPr>
          <a:xfrm>
            <a:off x="-29410" y="-23160"/>
            <a:ext cx="9227710" cy="5175010"/>
            <a:chOff x="-29410" y="-23160"/>
            <a:chExt cx="9227710" cy="5175010"/>
          </a:xfrm>
        </p:grpSpPr>
        <p:sp>
          <p:nvSpPr>
            <p:cNvPr id="173" name="Google Shape;173;g242d6333136_0_149"/>
            <p:cNvSpPr/>
            <p:nvPr/>
          </p:nvSpPr>
          <p:spPr>
            <a:xfrm>
              <a:off x="-29400" y="-23150"/>
              <a:ext cx="9227700" cy="5175000"/>
            </a:xfrm>
            <a:prstGeom prst="rect">
              <a:avLst/>
            </a:prstGeom>
            <a:gradFill>
              <a:gsLst>
                <a:gs pos="0">
                  <a:srgbClr val="8845FF"/>
                </a:gs>
                <a:gs pos="100000">
                  <a:srgbClr val="3D68FF"/>
                </a:gs>
              </a:gsLst>
              <a:lin ang="780024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42d6333136_0_149"/>
            <p:cNvSpPr/>
            <p:nvPr/>
          </p:nvSpPr>
          <p:spPr>
            <a:xfrm>
              <a:off x="1920124" y="2536595"/>
              <a:ext cx="7226531" cy="2615155"/>
            </a:xfrm>
            <a:custGeom>
              <a:rect b="b" l="l" r="r" t="t"/>
              <a:pathLst>
                <a:path extrusionOk="0" h="2615155" w="7226531">
                  <a:moveTo>
                    <a:pt x="0" y="2614658"/>
                  </a:moveTo>
                  <a:cubicBezTo>
                    <a:pt x="1263520" y="2221105"/>
                    <a:pt x="1975218" y="1514794"/>
                    <a:pt x="2855894" y="1225094"/>
                  </a:cubicBezTo>
                  <a:cubicBezTo>
                    <a:pt x="3736570" y="935394"/>
                    <a:pt x="4555615" y="1080641"/>
                    <a:pt x="5284054" y="876459"/>
                  </a:cubicBezTo>
                  <a:cubicBezTo>
                    <a:pt x="6012494" y="672277"/>
                    <a:pt x="5635818" y="210225"/>
                    <a:pt x="7226531" y="4"/>
                  </a:cubicBezTo>
                  <a:cubicBezTo>
                    <a:pt x="7218525" y="-3694"/>
                    <a:pt x="7225738" y="2613133"/>
                    <a:pt x="7224879" y="2612216"/>
                  </a:cubicBezTo>
                  <a:cubicBezTo>
                    <a:pt x="7229275" y="2604890"/>
                    <a:pt x="614" y="2617779"/>
                    <a:pt x="0" y="2614658"/>
                  </a:cubicBezTo>
                  <a:close/>
                </a:path>
              </a:pathLst>
            </a:cu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242d6333136_0_149"/>
            <p:cNvSpPr/>
            <p:nvPr/>
          </p:nvSpPr>
          <p:spPr>
            <a:xfrm>
              <a:off x="-29410" y="-23160"/>
              <a:ext cx="6271258" cy="3596762"/>
            </a:xfrm>
            <a:custGeom>
              <a:rect b="b" l="l" r="r" t="t"/>
              <a:pathLst>
                <a:path extrusionOk="0" h="3596762" w="6271258">
                  <a:moveTo>
                    <a:pt x="23326" y="3596762"/>
                  </a:moveTo>
                  <a:cubicBezTo>
                    <a:pt x="1744425" y="3199514"/>
                    <a:pt x="1881491" y="1826411"/>
                    <a:pt x="2992554" y="1586944"/>
                  </a:cubicBezTo>
                  <a:cubicBezTo>
                    <a:pt x="4103617" y="1347477"/>
                    <a:pt x="5110253" y="1126312"/>
                    <a:pt x="6271253" y="21194"/>
                  </a:cubicBezTo>
                  <a:cubicBezTo>
                    <a:pt x="6278144" y="26748"/>
                    <a:pt x="1327" y="9212"/>
                    <a:pt x="0" y="0"/>
                  </a:cubicBezTo>
                  <a:cubicBezTo>
                    <a:pt x="2634" y="6941"/>
                    <a:pt x="29591" y="3594467"/>
                    <a:pt x="23326" y="3596762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g242d6333136_0_149"/>
          <p:cNvSpPr txBox="1"/>
          <p:nvPr>
            <p:ph type="title"/>
          </p:nvPr>
        </p:nvSpPr>
        <p:spPr>
          <a:xfrm>
            <a:off x="1072663" y="3065811"/>
            <a:ext cx="699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77" name="Google Shape;177;g242d6333136_0_149"/>
          <p:cNvSpPr txBox="1"/>
          <p:nvPr>
            <p:ph idx="2" type="title"/>
          </p:nvPr>
        </p:nvSpPr>
        <p:spPr>
          <a:xfrm>
            <a:off x="2045400" y="1769575"/>
            <a:ext cx="50532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i="0" sz="6000" u="none" cap="none" strike="noStrike">
                <a:solidFill>
                  <a:srgbClr val="FFFFFF"/>
                </a:solidFill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batim">
  <p:cSld name="Pix_Verbatim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242d6333136_0_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773"/>
            <a:ext cx="9144000" cy="514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2d6333136_0_156"/>
          <p:cNvSpPr txBox="1"/>
          <p:nvPr>
            <p:ph type="title"/>
          </p:nvPr>
        </p:nvSpPr>
        <p:spPr>
          <a:xfrm>
            <a:off x="785052" y="1624258"/>
            <a:ext cx="4589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0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81" name="Google Shape;181;g242d6333136_0_156"/>
          <p:cNvSpPr txBox="1"/>
          <p:nvPr>
            <p:ph idx="1" type="body"/>
          </p:nvPr>
        </p:nvSpPr>
        <p:spPr>
          <a:xfrm>
            <a:off x="785052" y="3194879"/>
            <a:ext cx="4589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g242d6333136_0_156"/>
          <p:cNvSpPr/>
          <p:nvPr>
            <p:ph idx="2" type="pic"/>
          </p:nvPr>
        </p:nvSpPr>
        <p:spPr>
          <a:xfrm flipH="1">
            <a:off x="5693303" y="4275"/>
            <a:ext cx="3450600" cy="5143500"/>
          </a:xfrm>
          <a:prstGeom prst="flowChartDelay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batim 2">
  <p:cSld name="Pix_Verbatim 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42d6333136_0_1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42d6333136_0_161"/>
          <p:cNvSpPr/>
          <p:nvPr/>
        </p:nvSpPr>
        <p:spPr>
          <a:xfrm>
            <a:off x="5167133" y="-35558"/>
            <a:ext cx="3065223" cy="2180879"/>
          </a:xfrm>
          <a:custGeom>
            <a:rect b="b" l="l" r="r" t="t"/>
            <a:pathLst>
              <a:path extrusionOk="0" h="2180879" w="3065223">
                <a:moveTo>
                  <a:pt x="0" y="213"/>
                </a:moveTo>
                <a:cubicBezTo>
                  <a:pt x="489" y="2352"/>
                  <a:pt x="3061559" y="-822"/>
                  <a:pt x="3065223" y="213"/>
                </a:cubicBezTo>
                <a:lnTo>
                  <a:pt x="3065223" y="1744735"/>
                </a:lnTo>
                <a:cubicBezTo>
                  <a:pt x="3065223" y="1985611"/>
                  <a:pt x="2869955" y="2180879"/>
                  <a:pt x="2629079" y="2180879"/>
                </a:cubicBezTo>
                <a:lnTo>
                  <a:pt x="436144" y="2180879"/>
                </a:lnTo>
                <a:cubicBezTo>
                  <a:pt x="195268" y="2180879"/>
                  <a:pt x="0" y="1985611"/>
                  <a:pt x="0" y="1744735"/>
                </a:cubicBezTo>
                <a:lnTo>
                  <a:pt x="0" y="2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42d6333136_0_161"/>
          <p:cNvSpPr/>
          <p:nvPr/>
        </p:nvSpPr>
        <p:spPr>
          <a:xfrm>
            <a:off x="911644" y="-35558"/>
            <a:ext cx="3065223" cy="2180879"/>
          </a:xfrm>
          <a:custGeom>
            <a:rect b="b" l="l" r="r" t="t"/>
            <a:pathLst>
              <a:path extrusionOk="0" h="2180879" w="3065223">
                <a:moveTo>
                  <a:pt x="0" y="213"/>
                </a:moveTo>
                <a:cubicBezTo>
                  <a:pt x="489" y="2352"/>
                  <a:pt x="3061559" y="-822"/>
                  <a:pt x="3065223" y="213"/>
                </a:cubicBezTo>
                <a:lnTo>
                  <a:pt x="3065223" y="1744735"/>
                </a:lnTo>
                <a:cubicBezTo>
                  <a:pt x="3065223" y="1985611"/>
                  <a:pt x="2869955" y="2180879"/>
                  <a:pt x="2629079" y="2180879"/>
                </a:cubicBezTo>
                <a:lnTo>
                  <a:pt x="436144" y="2180879"/>
                </a:lnTo>
                <a:cubicBezTo>
                  <a:pt x="195268" y="2180879"/>
                  <a:pt x="0" y="1985611"/>
                  <a:pt x="0" y="1744735"/>
                </a:cubicBezTo>
                <a:lnTo>
                  <a:pt x="0" y="2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42d6333136_0_161"/>
          <p:cNvSpPr txBox="1"/>
          <p:nvPr>
            <p:ph type="title"/>
          </p:nvPr>
        </p:nvSpPr>
        <p:spPr>
          <a:xfrm>
            <a:off x="873728" y="2362761"/>
            <a:ext cx="30651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b="0" i="0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g242d6333136_0_161"/>
          <p:cNvSpPr/>
          <p:nvPr>
            <p:ph idx="2" type="pic"/>
          </p:nvPr>
        </p:nvSpPr>
        <p:spPr>
          <a:xfrm>
            <a:off x="1040233" y="0"/>
            <a:ext cx="2808000" cy="20151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g242d6333136_0_161"/>
          <p:cNvSpPr txBox="1"/>
          <p:nvPr>
            <p:ph idx="1" type="body"/>
          </p:nvPr>
        </p:nvSpPr>
        <p:spPr>
          <a:xfrm>
            <a:off x="873728" y="4611525"/>
            <a:ext cx="30651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g242d6333136_0_161"/>
          <p:cNvSpPr txBox="1"/>
          <p:nvPr>
            <p:ph idx="3" type="body"/>
          </p:nvPr>
        </p:nvSpPr>
        <p:spPr>
          <a:xfrm>
            <a:off x="5167136" y="4611524"/>
            <a:ext cx="30651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g242d6333136_0_161"/>
          <p:cNvSpPr txBox="1"/>
          <p:nvPr>
            <p:ph idx="4" type="body"/>
          </p:nvPr>
        </p:nvSpPr>
        <p:spPr>
          <a:xfrm>
            <a:off x="5205049" y="2362761"/>
            <a:ext cx="30651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g242d6333136_0_161"/>
          <p:cNvSpPr/>
          <p:nvPr>
            <p:ph idx="5" type="pic"/>
          </p:nvPr>
        </p:nvSpPr>
        <p:spPr>
          <a:xfrm>
            <a:off x="5295724" y="0"/>
            <a:ext cx="2808000" cy="201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+ sous-titre + image">
  <p:cSld name="1_Pix Titre simple 3">
    <p:bg>
      <p:bgPr>
        <a:gradFill>
          <a:gsLst>
            <a:gs pos="0">
              <a:srgbClr val="8845FF"/>
            </a:gs>
            <a:gs pos="100000">
              <a:srgbClr val="3D68FF"/>
            </a:gs>
          </a:gsLst>
          <a:lin ang="7800000" scaled="0"/>
        </a:gra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242d6333136_0_1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773"/>
            <a:ext cx="9144000" cy="514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42d6333136_0_171"/>
          <p:cNvSpPr txBox="1"/>
          <p:nvPr>
            <p:ph type="title"/>
          </p:nvPr>
        </p:nvSpPr>
        <p:spPr>
          <a:xfrm>
            <a:off x="1072663" y="893101"/>
            <a:ext cx="42570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35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96" name="Google Shape;196;g242d6333136_0_171"/>
          <p:cNvSpPr/>
          <p:nvPr>
            <p:ph idx="2" type="pic"/>
          </p:nvPr>
        </p:nvSpPr>
        <p:spPr>
          <a:xfrm>
            <a:off x="5773738" y="893101"/>
            <a:ext cx="3370200" cy="33702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g242d6333136_0_171"/>
          <p:cNvSpPr txBox="1"/>
          <p:nvPr>
            <p:ph idx="1" type="body"/>
          </p:nvPr>
        </p:nvSpPr>
        <p:spPr>
          <a:xfrm>
            <a:off x="1073150" y="2718888"/>
            <a:ext cx="3586500" cy="11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o + titre">
  <p:cSld name="1_Pix Titre simple 4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2d6333136_0_176"/>
          <p:cNvSpPr txBox="1"/>
          <p:nvPr>
            <p:ph type="title"/>
          </p:nvPr>
        </p:nvSpPr>
        <p:spPr>
          <a:xfrm>
            <a:off x="2195702" y="327550"/>
            <a:ext cx="6469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g242d6333136_0_176"/>
          <p:cNvSpPr/>
          <p:nvPr>
            <p:ph idx="2" type="pic"/>
          </p:nvPr>
        </p:nvSpPr>
        <p:spPr>
          <a:xfrm>
            <a:off x="996288" y="281415"/>
            <a:ext cx="924600" cy="92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x Territoires - Simple bleu sans pagination">
  <p:cSld name="1_Pix Territoires - Simple bleu sans pagina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signe&#10;&#10;Description générée automatiquement" id="202" name="Google Shape;202;g2b9d2adf4d4_0_6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668" y="236740"/>
            <a:ext cx="763858" cy="1244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- Paragraphe x2 + Image">
  <p:cSld name="Pix Paragraphe x2 horizontal + Image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a6e4c0820_0_846"/>
          <p:cNvSpPr/>
          <p:nvPr/>
        </p:nvSpPr>
        <p:spPr>
          <a:xfrm>
            <a:off x="1173294" y="1556522"/>
            <a:ext cx="36810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799903" scaled="0"/>
          </a:gradFill>
          <a:ln>
            <a:noFill/>
          </a:ln>
          <a:effectLst>
            <a:outerShdw blurRad="57150" rotWithShape="0" algn="tl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ca6e4c0820_0_846"/>
          <p:cNvSpPr/>
          <p:nvPr/>
        </p:nvSpPr>
        <p:spPr>
          <a:xfrm>
            <a:off x="1173294" y="1859973"/>
            <a:ext cx="3681000" cy="100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2863" rotWithShape="0" algn="tl">
              <a:srgbClr val="A5ADBA">
                <a:alpha val="2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ca6e4c0820_0_846"/>
          <p:cNvSpPr txBox="1"/>
          <p:nvPr>
            <p:ph idx="1" type="body"/>
          </p:nvPr>
        </p:nvSpPr>
        <p:spPr>
          <a:xfrm>
            <a:off x="1515905" y="1599853"/>
            <a:ext cx="2995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g2ca6e4c0820_0_846"/>
          <p:cNvSpPr txBox="1"/>
          <p:nvPr>
            <p:ph idx="2" type="body"/>
          </p:nvPr>
        </p:nvSpPr>
        <p:spPr>
          <a:xfrm>
            <a:off x="1515905" y="1921149"/>
            <a:ext cx="2995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2ca6e4c0820_0_846"/>
          <p:cNvSpPr/>
          <p:nvPr>
            <p:ph idx="3" type="pic"/>
          </p:nvPr>
        </p:nvSpPr>
        <p:spPr>
          <a:xfrm>
            <a:off x="5306097" y="1556523"/>
            <a:ext cx="3367200" cy="30318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g2ca6e4c0820_0_846"/>
          <p:cNvSpPr/>
          <p:nvPr/>
        </p:nvSpPr>
        <p:spPr>
          <a:xfrm>
            <a:off x="1173294" y="3279622"/>
            <a:ext cx="36810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799903" scaled="0"/>
          </a:gradFill>
          <a:ln>
            <a:noFill/>
          </a:ln>
          <a:effectLst>
            <a:outerShdw blurRad="57150" rotWithShape="0" algn="tl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ca6e4c0820_0_846"/>
          <p:cNvSpPr/>
          <p:nvPr/>
        </p:nvSpPr>
        <p:spPr>
          <a:xfrm>
            <a:off x="1173294" y="3583072"/>
            <a:ext cx="3681000" cy="1005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42863" rotWithShape="0" algn="tl">
              <a:srgbClr val="A5ADBA">
                <a:alpha val="2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ca6e4c0820_0_846"/>
          <p:cNvSpPr txBox="1"/>
          <p:nvPr>
            <p:ph idx="4" type="body"/>
          </p:nvPr>
        </p:nvSpPr>
        <p:spPr>
          <a:xfrm>
            <a:off x="1515905" y="3329799"/>
            <a:ext cx="29958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g2ca6e4c0820_0_846"/>
          <p:cNvSpPr txBox="1"/>
          <p:nvPr>
            <p:ph idx="5" type="body"/>
          </p:nvPr>
        </p:nvSpPr>
        <p:spPr>
          <a:xfrm>
            <a:off x="1515905" y="3651095"/>
            <a:ext cx="2995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g2ca6e4c0820_0_846"/>
          <p:cNvSpPr txBox="1"/>
          <p:nvPr>
            <p:ph type="title"/>
          </p:nvPr>
        </p:nvSpPr>
        <p:spPr>
          <a:xfrm>
            <a:off x="1173300" y="407825"/>
            <a:ext cx="71988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nd titre">
  <p:cSld name="1_Pix Titre simple">
    <p:bg>
      <p:bgPr>
        <a:gradFill>
          <a:gsLst>
            <a:gs pos="0">
              <a:srgbClr val="8845FF"/>
            </a:gs>
            <a:gs pos="100000">
              <a:srgbClr val="3D68FF"/>
            </a:gs>
          </a:gsLst>
          <a:lin ang="7800000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242d6333136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773"/>
            <a:ext cx="9144000" cy="514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242d6333136_0_6"/>
          <p:cNvSpPr txBox="1"/>
          <p:nvPr>
            <p:ph type="title"/>
          </p:nvPr>
        </p:nvSpPr>
        <p:spPr>
          <a:xfrm>
            <a:off x="1072663" y="2857624"/>
            <a:ext cx="425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7" name="Google Shape;17;g242d6333136_0_6"/>
          <p:cNvSpPr/>
          <p:nvPr>
            <p:ph idx="2" type="pic"/>
          </p:nvPr>
        </p:nvSpPr>
        <p:spPr>
          <a:xfrm>
            <a:off x="5773738" y="893101"/>
            <a:ext cx="3370200" cy="33702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g242d6333136_0_6"/>
          <p:cNvSpPr/>
          <p:nvPr>
            <p:ph idx="3" type="pic"/>
          </p:nvPr>
        </p:nvSpPr>
        <p:spPr>
          <a:xfrm>
            <a:off x="1072663" y="1847580"/>
            <a:ext cx="785700" cy="7875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g242d6333136_0_6"/>
          <p:cNvSpPr txBox="1"/>
          <p:nvPr>
            <p:ph idx="1" type="subTitle"/>
          </p:nvPr>
        </p:nvSpPr>
        <p:spPr>
          <a:xfrm>
            <a:off x="1073150" y="3897675"/>
            <a:ext cx="3075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unito SemiBold"/>
              <a:buNone/>
              <a:defRPr sz="20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(version 3)">
  <p:cSld name="Pix Titre - fond dégradé 3">
    <p:bg>
      <p:bgPr>
        <a:gradFill>
          <a:gsLst>
            <a:gs pos="0">
              <a:srgbClr val="8845FF"/>
            </a:gs>
            <a:gs pos="100000">
              <a:srgbClr val="3D68FF"/>
            </a:gs>
          </a:gsLst>
          <a:lin ang="7800000" scaled="0"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242d6333136_0_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242d6333136_0_35"/>
          <p:cNvSpPr txBox="1"/>
          <p:nvPr>
            <p:ph type="title"/>
          </p:nvPr>
        </p:nvSpPr>
        <p:spPr>
          <a:xfrm>
            <a:off x="1072663" y="2484907"/>
            <a:ext cx="699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3" name="Google Shape;23;g242d6333136_0_35"/>
          <p:cNvSpPr txBox="1"/>
          <p:nvPr>
            <p:ph idx="2" type="title"/>
          </p:nvPr>
        </p:nvSpPr>
        <p:spPr>
          <a:xfrm>
            <a:off x="4140750" y="1293950"/>
            <a:ext cx="862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(version 1)">
  <p:cSld name="Pix Titre - fond dégradé 1">
    <p:bg>
      <p:bgPr>
        <a:gradFill>
          <a:gsLst>
            <a:gs pos="0">
              <a:srgbClr val="8845FF"/>
            </a:gs>
            <a:gs pos="100000">
              <a:srgbClr val="3D68FF"/>
            </a:gs>
          </a:gsLst>
          <a:lin ang="78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g242d6333136_0_14"/>
          <p:cNvGrpSpPr/>
          <p:nvPr/>
        </p:nvGrpSpPr>
        <p:grpSpPr>
          <a:xfrm>
            <a:off x="-29410" y="-23160"/>
            <a:ext cx="9227710" cy="5175010"/>
            <a:chOff x="-29410" y="-23160"/>
            <a:chExt cx="9227710" cy="5175010"/>
          </a:xfrm>
        </p:grpSpPr>
        <p:sp>
          <p:nvSpPr>
            <p:cNvPr id="26" name="Google Shape;26;g242d6333136_0_14"/>
            <p:cNvSpPr/>
            <p:nvPr/>
          </p:nvSpPr>
          <p:spPr>
            <a:xfrm>
              <a:off x="-29400" y="-23150"/>
              <a:ext cx="9227700" cy="5175000"/>
            </a:xfrm>
            <a:prstGeom prst="rect">
              <a:avLst/>
            </a:prstGeom>
            <a:gradFill>
              <a:gsLst>
                <a:gs pos="0">
                  <a:srgbClr val="8845FF"/>
                </a:gs>
                <a:gs pos="100000">
                  <a:srgbClr val="3D68FF"/>
                </a:gs>
              </a:gsLst>
              <a:lin ang="780024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242d6333136_0_14"/>
            <p:cNvSpPr/>
            <p:nvPr/>
          </p:nvSpPr>
          <p:spPr>
            <a:xfrm>
              <a:off x="1920124" y="2536595"/>
              <a:ext cx="7226531" cy="2615155"/>
            </a:xfrm>
            <a:custGeom>
              <a:rect b="b" l="l" r="r" t="t"/>
              <a:pathLst>
                <a:path extrusionOk="0" h="2615155" w="7226531">
                  <a:moveTo>
                    <a:pt x="0" y="2614658"/>
                  </a:moveTo>
                  <a:cubicBezTo>
                    <a:pt x="1263520" y="2221105"/>
                    <a:pt x="1975218" y="1514794"/>
                    <a:pt x="2855894" y="1225094"/>
                  </a:cubicBezTo>
                  <a:cubicBezTo>
                    <a:pt x="3736570" y="935394"/>
                    <a:pt x="4555615" y="1080641"/>
                    <a:pt x="5284054" y="876459"/>
                  </a:cubicBezTo>
                  <a:cubicBezTo>
                    <a:pt x="6012494" y="672277"/>
                    <a:pt x="5635818" y="210225"/>
                    <a:pt x="7226531" y="4"/>
                  </a:cubicBezTo>
                  <a:cubicBezTo>
                    <a:pt x="7218525" y="-3694"/>
                    <a:pt x="7225738" y="2613133"/>
                    <a:pt x="7224879" y="2612216"/>
                  </a:cubicBezTo>
                  <a:cubicBezTo>
                    <a:pt x="7229275" y="2604890"/>
                    <a:pt x="614" y="2617779"/>
                    <a:pt x="0" y="2614658"/>
                  </a:cubicBezTo>
                  <a:close/>
                </a:path>
              </a:pathLst>
            </a:cu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g242d6333136_0_14"/>
            <p:cNvSpPr/>
            <p:nvPr/>
          </p:nvSpPr>
          <p:spPr>
            <a:xfrm>
              <a:off x="-29410" y="-23160"/>
              <a:ext cx="6271258" cy="3596762"/>
            </a:xfrm>
            <a:custGeom>
              <a:rect b="b" l="l" r="r" t="t"/>
              <a:pathLst>
                <a:path extrusionOk="0" h="3596762" w="6271258">
                  <a:moveTo>
                    <a:pt x="23326" y="3596762"/>
                  </a:moveTo>
                  <a:cubicBezTo>
                    <a:pt x="1744425" y="3199514"/>
                    <a:pt x="1881491" y="1826411"/>
                    <a:pt x="2992554" y="1586944"/>
                  </a:cubicBezTo>
                  <a:cubicBezTo>
                    <a:pt x="4103617" y="1347477"/>
                    <a:pt x="5110253" y="1126312"/>
                    <a:pt x="6271253" y="21194"/>
                  </a:cubicBezTo>
                  <a:cubicBezTo>
                    <a:pt x="6278144" y="26748"/>
                    <a:pt x="1327" y="9212"/>
                    <a:pt x="0" y="0"/>
                  </a:cubicBezTo>
                  <a:cubicBezTo>
                    <a:pt x="2634" y="6941"/>
                    <a:pt x="29591" y="3594467"/>
                    <a:pt x="23326" y="3596762"/>
                  </a:cubicBezTo>
                  <a:close/>
                </a:path>
              </a:pathLst>
            </a:cu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g242d6333136_0_14"/>
          <p:cNvSpPr txBox="1"/>
          <p:nvPr>
            <p:ph type="title"/>
          </p:nvPr>
        </p:nvSpPr>
        <p:spPr>
          <a:xfrm>
            <a:off x="1072663" y="2484907"/>
            <a:ext cx="699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0" name="Google Shape;30;g242d6333136_0_14"/>
          <p:cNvSpPr txBox="1"/>
          <p:nvPr>
            <p:ph idx="2" type="title"/>
          </p:nvPr>
        </p:nvSpPr>
        <p:spPr>
          <a:xfrm>
            <a:off x="4140750" y="1293950"/>
            <a:ext cx="862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e x2 + Picto">
  <p:cSld name="1_Pix Paragraphe x2 + Imag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42d6333136_0_101"/>
          <p:cNvSpPr/>
          <p:nvPr/>
        </p:nvSpPr>
        <p:spPr>
          <a:xfrm>
            <a:off x="4923235" y="1379913"/>
            <a:ext cx="721500" cy="3973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800000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g242d6333136_0_101"/>
          <p:cNvSpPr/>
          <p:nvPr/>
        </p:nvSpPr>
        <p:spPr>
          <a:xfrm>
            <a:off x="5088430" y="1599853"/>
            <a:ext cx="3463500" cy="93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241944" sx="99260" rotWithShape="0" algn="tl" dir="2700000" dist="38100" sy="99260">
              <a:schemeClr val="accent6">
                <a:alpha val="40000"/>
              </a:scheme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g242d6333136_0_101"/>
          <p:cNvSpPr txBox="1"/>
          <p:nvPr>
            <p:ph idx="1" type="body"/>
          </p:nvPr>
        </p:nvSpPr>
        <p:spPr>
          <a:xfrm>
            <a:off x="1173294" y="1599853"/>
            <a:ext cx="34635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9FF"/>
              </a:buClr>
              <a:buSzPts val="16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g242d6333136_0_101"/>
          <p:cNvSpPr txBox="1"/>
          <p:nvPr>
            <p:ph idx="2" type="body"/>
          </p:nvPr>
        </p:nvSpPr>
        <p:spPr>
          <a:xfrm>
            <a:off x="1173293" y="1921149"/>
            <a:ext cx="3463500" cy="22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g242d6333136_0_101"/>
          <p:cNvSpPr/>
          <p:nvPr/>
        </p:nvSpPr>
        <p:spPr>
          <a:xfrm>
            <a:off x="5088430" y="2747009"/>
            <a:ext cx="3463500" cy="93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241944" sx="99260" rotWithShape="0" algn="tl" dir="2700000" dist="38100" sy="99260">
              <a:schemeClr val="accent6">
                <a:alpha val="40000"/>
              </a:scheme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g242d6333136_0_101"/>
          <p:cNvSpPr/>
          <p:nvPr/>
        </p:nvSpPr>
        <p:spPr>
          <a:xfrm>
            <a:off x="5088430" y="3877540"/>
            <a:ext cx="3463500" cy="934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241944" sx="99260" rotWithShape="0" algn="tl" dir="2700000" dist="38100" sy="99260">
              <a:schemeClr val="accent6">
                <a:alpha val="40000"/>
              </a:scheme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g242d6333136_0_101"/>
          <p:cNvSpPr txBox="1"/>
          <p:nvPr>
            <p:ph idx="3" type="body"/>
          </p:nvPr>
        </p:nvSpPr>
        <p:spPr>
          <a:xfrm>
            <a:off x="5931332" y="1764203"/>
            <a:ext cx="24894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g242d6333136_0_101"/>
          <p:cNvSpPr/>
          <p:nvPr>
            <p:ph idx="4" type="pic"/>
          </p:nvPr>
        </p:nvSpPr>
        <p:spPr>
          <a:xfrm>
            <a:off x="5211763" y="1763713"/>
            <a:ext cx="606300" cy="6063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g242d6333136_0_101"/>
          <p:cNvSpPr txBox="1"/>
          <p:nvPr>
            <p:ph idx="5" type="body"/>
          </p:nvPr>
        </p:nvSpPr>
        <p:spPr>
          <a:xfrm>
            <a:off x="5931332" y="2911359"/>
            <a:ext cx="24894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g242d6333136_0_101"/>
          <p:cNvSpPr/>
          <p:nvPr>
            <p:ph idx="6" type="pic"/>
          </p:nvPr>
        </p:nvSpPr>
        <p:spPr>
          <a:xfrm>
            <a:off x="5211763" y="2908288"/>
            <a:ext cx="606300" cy="606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g242d6333136_0_101"/>
          <p:cNvSpPr txBox="1"/>
          <p:nvPr>
            <p:ph idx="7" type="body"/>
          </p:nvPr>
        </p:nvSpPr>
        <p:spPr>
          <a:xfrm>
            <a:off x="5931332" y="4050203"/>
            <a:ext cx="24894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200"/>
              <a:buFont typeface="Arial"/>
              <a:buNone/>
              <a:defRPr b="0" i="0" sz="11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42d6333136_0_101"/>
          <p:cNvSpPr/>
          <p:nvPr>
            <p:ph idx="8" type="pic"/>
          </p:nvPr>
        </p:nvSpPr>
        <p:spPr>
          <a:xfrm>
            <a:off x="5211763" y="4047132"/>
            <a:ext cx="606300" cy="6063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g242d6333136_0_101"/>
          <p:cNvSpPr txBox="1"/>
          <p:nvPr>
            <p:ph type="title"/>
          </p:nvPr>
        </p:nvSpPr>
        <p:spPr>
          <a:xfrm>
            <a:off x="1173300" y="255425"/>
            <a:ext cx="73785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Nunito"/>
              <a:buNone/>
              <a:defRPr b="1" i="0" sz="24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fond bleu">
  <p:cSld name="Pix Titre - fond dégradé 1_1">
    <p:bg>
      <p:bgPr>
        <a:gradFill>
          <a:gsLst>
            <a:gs pos="0">
              <a:srgbClr val="8845FF"/>
            </a:gs>
            <a:gs pos="100000">
              <a:srgbClr val="3D68FF"/>
            </a:gs>
          </a:gsLst>
          <a:lin ang="7799903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g242d6333136_0_21"/>
          <p:cNvGrpSpPr/>
          <p:nvPr/>
        </p:nvGrpSpPr>
        <p:grpSpPr>
          <a:xfrm>
            <a:off x="-29410" y="-23160"/>
            <a:ext cx="9227710" cy="5175010"/>
            <a:chOff x="-29410" y="-23160"/>
            <a:chExt cx="9227710" cy="5175010"/>
          </a:xfrm>
        </p:grpSpPr>
        <p:sp>
          <p:nvSpPr>
            <p:cNvPr id="47" name="Google Shape;47;g242d6333136_0_21"/>
            <p:cNvSpPr/>
            <p:nvPr/>
          </p:nvSpPr>
          <p:spPr>
            <a:xfrm>
              <a:off x="-29400" y="-23150"/>
              <a:ext cx="9227700" cy="5175000"/>
            </a:xfrm>
            <a:prstGeom prst="rect">
              <a:avLst/>
            </a:prstGeom>
            <a:gradFill>
              <a:gsLst>
                <a:gs pos="0">
                  <a:srgbClr val="8845FF"/>
                </a:gs>
                <a:gs pos="100000">
                  <a:srgbClr val="3D68FF"/>
                </a:gs>
              </a:gsLst>
              <a:lin ang="780024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242d6333136_0_21"/>
            <p:cNvSpPr/>
            <p:nvPr/>
          </p:nvSpPr>
          <p:spPr>
            <a:xfrm>
              <a:off x="1920124" y="2536595"/>
              <a:ext cx="7226531" cy="2615155"/>
            </a:xfrm>
            <a:custGeom>
              <a:rect b="b" l="l" r="r" t="t"/>
              <a:pathLst>
                <a:path extrusionOk="0" h="2615155" w="7226531">
                  <a:moveTo>
                    <a:pt x="0" y="2614658"/>
                  </a:moveTo>
                  <a:cubicBezTo>
                    <a:pt x="1263520" y="2221105"/>
                    <a:pt x="1975218" y="1514794"/>
                    <a:pt x="2855894" y="1225094"/>
                  </a:cubicBezTo>
                  <a:cubicBezTo>
                    <a:pt x="3736570" y="935394"/>
                    <a:pt x="4555615" y="1080641"/>
                    <a:pt x="5284054" y="876459"/>
                  </a:cubicBezTo>
                  <a:cubicBezTo>
                    <a:pt x="6012494" y="672277"/>
                    <a:pt x="5635818" y="210225"/>
                    <a:pt x="7226531" y="4"/>
                  </a:cubicBezTo>
                  <a:cubicBezTo>
                    <a:pt x="7218525" y="-3694"/>
                    <a:pt x="7225738" y="2613133"/>
                    <a:pt x="7224879" y="2612216"/>
                  </a:cubicBezTo>
                  <a:cubicBezTo>
                    <a:pt x="7229275" y="2604890"/>
                    <a:pt x="614" y="2617779"/>
                    <a:pt x="0" y="2614658"/>
                  </a:cubicBezTo>
                  <a:close/>
                </a:path>
              </a:pathLst>
            </a:custGeom>
            <a:solidFill>
              <a:schemeClr val="lt1">
                <a:alpha val="8627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242d6333136_0_21"/>
            <p:cNvSpPr/>
            <p:nvPr/>
          </p:nvSpPr>
          <p:spPr>
            <a:xfrm>
              <a:off x="-29410" y="-23160"/>
              <a:ext cx="6271258" cy="3596762"/>
            </a:xfrm>
            <a:custGeom>
              <a:rect b="b" l="l" r="r" t="t"/>
              <a:pathLst>
                <a:path extrusionOk="0" h="3596762" w="6271258">
                  <a:moveTo>
                    <a:pt x="23326" y="3596762"/>
                  </a:moveTo>
                  <a:cubicBezTo>
                    <a:pt x="1744425" y="3199514"/>
                    <a:pt x="1881491" y="1826411"/>
                    <a:pt x="2992554" y="1586944"/>
                  </a:cubicBezTo>
                  <a:cubicBezTo>
                    <a:pt x="4103617" y="1347477"/>
                    <a:pt x="5110253" y="1126312"/>
                    <a:pt x="6271253" y="21194"/>
                  </a:cubicBezTo>
                  <a:cubicBezTo>
                    <a:pt x="6278144" y="26748"/>
                    <a:pt x="1327" y="9212"/>
                    <a:pt x="0" y="0"/>
                  </a:cubicBezTo>
                  <a:cubicBezTo>
                    <a:pt x="2634" y="6941"/>
                    <a:pt x="29591" y="3594467"/>
                    <a:pt x="23326" y="3596762"/>
                  </a:cubicBezTo>
                  <a:close/>
                </a:path>
              </a:pathLst>
            </a:cu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5cb099e5d_0_10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2b5cb099e5d_0_10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g2b5cb099e5d_0_10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g2b5cb099e5d_0_10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g2b5cb099e5d_0_10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(version 2)">
  <p:cSld name="Pix Titre - fond dégradé 2">
    <p:bg>
      <p:bgPr>
        <a:gradFill>
          <a:gsLst>
            <a:gs pos="0">
              <a:srgbClr val="8845FF"/>
            </a:gs>
            <a:gs pos="100000">
              <a:srgbClr val="3D68FF"/>
            </a:gs>
          </a:gsLst>
          <a:lin ang="7800000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242d6333136_0_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242d6333136_0_31"/>
          <p:cNvSpPr txBox="1"/>
          <p:nvPr>
            <p:ph type="title"/>
          </p:nvPr>
        </p:nvSpPr>
        <p:spPr>
          <a:xfrm>
            <a:off x="1072663" y="2484907"/>
            <a:ext cx="699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unito"/>
              <a:buNone/>
              <a:defRPr i="0" sz="135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9" name="Google Shape;59;g242d6333136_0_31"/>
          <p:cNvSpPr txBox="1"/>
          <p:nvPr>
            <p:ph idx="2" type="title"/>
          </p:nvPr>
        </p:nvSpPr>
        <p:spPr>
          <a:xfrm>
            <a:off x="4140750" y="1293950"/>
            <a:ext cx="862500" cy="9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42d6333136_0_0"/>
          <p:cNvSpPr/>
          <p:nvPr/>
        </p:nvSpPr>
        <p:spPr>
          <a:xfrm>
            <a:off x="0" y="0"/>
            <a:ext cx="721500" cy="5143500"/>
          </a:xfrm>
          <a:prstGeom prst="rect">
            <a:avLst/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8100019" scaled="0"/>
          </a:gradFill>
          <a:ln>
            <a:noFill/>
          </a:ln>
        </p:spPr>
        <p:txBody>
          <a:bodyPr anchorCtr="0" anchor="ctr" bIns="68550" lIns="68550" spcFirstLastPara="1" rIns="685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g242d6333136_0_0"/>
          <p:cNvSpPr txBox="1"/>
          <p:nvPr/>
        </p:nvSpPr>
        <p:spPr>
          <a:xfrm>
            <a:off x="0" y="4740688"/>
            <a:ext cx="721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1" i="0" lang="fr" sz="105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105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Une image contenant texte, arts de la table, vaisselle, clipart&#10;&#10;Description générée automatiquement" id="8" name="Google Shape;8;g242d6333136_0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32872" y="71220"/>
            <a:ext cx="462584" cy="3816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g242d6333136_0_0"/>
          <p:cNvSpPr txBox="1"/>
          <p:nvPr>
            <p:ph type="title"/>
          </p:nvPr>
        </p:nvSpPr>
        <p:spPr>
          <a:xfrm>
            <a:off x="1900125" y="423850"/>
            <a:ext cx="62208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Nunito"/>
              <a:buNone/>
              <a:defRPr b="1" i="0" sz="2700" u="none" cap="none" strike="noStrike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g242d6333136_0_0"/>
          <p:cNvSpPr txBox="1"/>
          <p:nvPr>
            <p:ph idx="1" type="body"/>
          </p:nvPr>
        </p:nvSpPr>
        <p:spPr>
          <a:xfrm>
            <a:off x="1671175" y="1819375"/>
            <a:ext cx="6612000" cy="28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6C84"/>
              </a:buClr>
              <a:buSzPts val="1600"/>
              <a:buFont typeface="Arial"/>
              <a:buNone/>
              <a:defRPr b="1" i="0" sz="1200" u="none" cap="none" strike="noStrike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pp.livestorm.co/pix-1/pix-dans-la-mediation-numerique?type=detailed&amp;utm_source=site" TargetMode="External"/><Relationship Id="rId4" Type="http://schemas.openxmlformats.org/officeDocument/2006/relationships/hyperlink" Target="https://app.livestorm.co/pix-1/decouvrir-pix-territoires?type=detailed&amp;utm_source=siteweb" TargetMode="External"/><Relationship Id="rId5" Type="http://schemas.openxmlformats.org/officeDocument/2006/relationships/hyperlink" Target="https://app.livestorm.co/pix-1/30-minutes-pour-prendre-en-main-pix-orga?type=detailed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upport.pix.org/fr/support/solutions/15000004362" TargetMode="External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ca6e4c0820_0_0"/>
          <p:cNvSpPr/>
          <p:nvPr/>
        </p:nvSpPr>
        <p:spPr>
          <a:xfrm>
            <a:off x="5044800" y="4311375"/>
            <a:ext cx="4187400" cy="956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ca6e4c0820_0_0"/>
          <p:cNvSpPr txBox="1"/>
          <p:nvPr/>
        </p:nvSpPr>
        <p:spPr>
          <a:xfrm>
            <a:off x="844075" y="2129575"/>
            <a:ext cx="4543800" cy="1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4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Pix dans la médiation </a:t>
            </a:r>
            <a:br>
              <a:rPr b="1" lang="fr" sz="3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fr" sz="3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numérique </a:t>
            </a:r>
            <a:endParaRPr b="1" sz="3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g2ca6e4c082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3151" y="4371150"/>
            <a:ext cx="3824527" cy="7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ca6e4c0820_0_0"/>
          <p:cNvSpPr txBox="1"/>
          <p:nvPr/>
        </p:nvSpPr>
        <p:spPr>
          <a:xfrm>
            <a:off x="844550" y="3592875"/>
            <a:ext cx="483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Avril 2024 I Hub Hubikoop</a:t>
            </a:r>
            <a:endParaRPr b="1" sz="2000">
              <a:solidFill>
                <a:srgbClr val="FFFF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22" name="Google Shape;222;g2ca6e4c0820_0_0"/>
          <p:cNvSpPr/>
          <p:nvPr/>
        </p:nvSpPr>
        <p:spPr>
          <a:xfrm>
            <a:off x="-248200" y="-220675"/>
            <a:ext cx="3203400" cy="1637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2ca6e4c082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5359" y="257925"/>
            <a:ext cx="1197141" cy="9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ca6e4c0820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303" y="458497"/>
            <a:ext cx="769637" cy="7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ca6e4c0820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12975" y="565270"/>
            <a:ext cx="3937101" cy="373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cd2243bc81_0_0"/>
          <p:cNvSpPr/>
          <p:nvPr/>
        </p:nvSpPr>
        <p:spPr>
          <a:xfrm>
            <a:off x="1173300" y="3279625"/>
            <a:ext cx="5283600" cy="1253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799903" scaled="0"/>
          </a:gradFill>
          <a:ln>
            <a:noFill/>
          </a:ln>
          <a:effectLst>
            <a:outerShdw blurRad="57150" rotWithShape="0" algn="tl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cd2243bc81_0_0"/>
          <p:cNvSpPr/>
          <p:nvPr/>
        </p:nvSpPr>
        <p:spPr>
          <a:xfrm>
            <a:off x="1173306" y="3657892"/>
            <a:ext cx="5283600" cy="1253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28575" sx="102000" rotWithShape="0" algn="ctr" sy="102000">
              <a:schemeClr val="accent6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cd2243bc81_0_0"/>
          <p:cNvSpPr/>
          <p:nvPr/>
        </p:nvSpPr>
        <p:spPr>
          <a:xfrm>
            <a:off x="1173302" y="1327925"/>
            <a:ext cx="5283600" cy="1005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799903" scaled="0"/>
          </a:gradFill>
          <a:ln>
            <a:noFill/>
          </a:ln>
          <a:effectLst>
            <a:outerShdw blurRad="57150" rotWithShape="0" algn="tl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cd2243bc81_0_0"/>
          <p:cNvSpPr/>
          <p:nvPr/>
        </p:nvSpPr>
        <p:spPr>
          <a:xfrm>
            <a:off x="1173300" y="1707574"/>
            <a:ext cx="5283600" cy="1192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28575" sx="102000" rotWithShape="0" algn="ctr" sy="102000">
              <a:schemeClr val="accent6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cd2243bc81_0_0"/>
          <p:cNvSpPr txBox="1"/>
          <p:nvPr/>
        </p:nvSpPr>
        <p:spPr>
          <a:xfrm>
            <a:off x="2167725" y="1327925"/>
            <a:ext cx="428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fr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Parcours de montée en compétences (à venir !)</a:t>
            </a:r>
            <a:endParaRPr b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g2cd2243bc81_0_0"/>
          <p:cNvSpPr txBox="1"/>
          <p:nvPr/>
        </p:nvSpPr>
        <p:spPr>
          <a:xfrm>
            <a:off x="1173300" y="1768750"/>
            <a:ext cx="52836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Parcours de montée en compétences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à effectuer en parallèle des épreuves Pix (sans lien de niveau)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Modules prévus pour grands débutants (en amont de l’ABC Diag)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Phase de retours utilisateurs</a:t>
            </a:r>
            <a:endParaRPr sz="11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g2cd2243bc81_0_0"/>
          <p:cNvSpPr txBox="1"/>
          <p:nvPr/>
        </p:nvSpPr>
        <p:spPr>
          <a:xfrm>
            <a:off x="2167725" y="3279625"/>
            <a:ext cx="4289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rgbClr val="F2F9FF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Nouvelle certification (à venir !)</a:t>
            </a:r>
            <a:endParaRPr b="1" i="0" sz="1200" u="none" cap="none" strike="noStrike">
              <a:solidFill>
                <a:srgbClr val="F2F9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g2cd2243bc81_0_0"/>
          <p:cNvSpPr txBox="1"/>
          <p:nvPr/>
        </p:nvSpPr>
        <p:spPr>
          <a:xfrm>
            <a:off x="1173300" y="3651102"/>
            <a:ext cx="5283600" cy="125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32 questions sur toutes les compétences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en 1h45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Les questions proposées pendant la certification ne sont plus corrélées aux épreuves déjà passées dans le profil Pix du candidat.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Phase de pilote à grande échelle (auprès de conum)</a:t>
            </a:r>
            <a:endParaRPr sz="11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g2cd2243bc81_0_0"/>
          <p:cNvSpPr txBox="1"/>
          <p:nvPr>
            <p:ph type="title"/>
          </p:nvPr>
        </p:nvSpPr>
        <p:spPr>
          <a:xfrm>
            <a:off x="1173300" y="423850"/>
            <a:ext cx="7488900" cy="38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2500"/>
              <a:t>Évolutions de Pix prévues en 2024</a:t>
            </a:r>
            <a:endParaRPr/>
          </a:p>
        </p:txBody>
      </p:sp>
      <p:pic>
        <p:nvPicPr>
          <p:cNvPr id="344" name="Google Shape;344;g2cd2243bc8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8500" y="2091428"/>
            <a:ext cx="2030925" cy="192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d2243bc81_0_684"/>
          <p:cNvSpPr txBox="1"/>
          <p:nvPr>
            <p:ph type="title"/>
          </p:nvPr>
        </p:nvSpPr>
        <p:spPr>
          <a:xfrm>
            <a:off x="1072663" y="2484907"/>
            <a:ext cx="699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/>
              <a:t>Pix pour les agents des collectivités territoriales</a:t>
            </a:r>
            <a:endParaRPr/>
          </a:p>
        </p:txBody>
      </p:sp>
      <p:sp>
        <p:nvSpPr>
          <p:cNvPr id="350" name="Google Shape;350;g2cd2243bc81_0_684"/>
          <p:cNvSpPr txBox="1"/>
          <p:nvPr>
            <p:ph idx="2" type="title"/>
          </p:nvPr>
        </p:nvSpPr>
        <p:spPr>
          <a:xfrm>
            <a:off x="4140750" y="1293950"/>
            <a:ext cx="86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"/>
              <a:t>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cd7861ae47_0_0"/>
          <p:cNvSpPr/>
          <p:nvPr/>
        </p:nvSpPr>
        <p:spPr>
          <a:xfrm>
            <a:off x="1154150" y="1702250"/>
            <a:ext cx="6909000" cy="638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56" name="Google Shape;356;g2cd7861ae47_0_0"/>
          <p:cNvSpPr/>
          <p:nvPr/>
        </p:nvSpPr>
        <p:spPr>
          <a:xfrm>
            <a:off x="1175000" y="3399825"/>
            <a:ext cx="6909000" cy="63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57" name="Google Shape;357;g2cd7861ae47_0_0"/>
          <p:cNvSpPr/>
          <p:nvPr/>
        </p:nvSpPr>
        <p:spPr>
          <a:xfrm>
            <a:off x="1175000" y="4248000"/>
            <a:ext cx="6909000" cy="63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58" name="Google Shape;358;g2cd7861ae47_0_0"/>
          <p:cNvSpPr txBox="1"/>
          <p:nvPr/>
        </p:nvSpPr>
        <p:spPr>
          <a:xfrm>
            <a:off x="1195725" y="1163850"/>
            <a:ext cx="7161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fr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Répondre aux enjeux clés des collectivités en termes de transformation numérique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9" name="Google Shape;359;g2cd7861ae47_0_0"/>
          <p:cNvSpPr/>
          <p:nvPr/>
        </p:nvSpPr>
        <p:spPr>
          <a:xfrm>
            <a:off x="1448500" y="1702250"/>
            <a:ext cx="6909000" cy="63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Mesurer et cartographier</a:t>
            </a:r>
            <a:r>
              <a:rPr lang="fr" sz="1100">
                <a:latin typeface="Nunito"/>
                <a:ea typeface="Nunito"/>
                <a:cs typeface="Nunito"/>
                <a:sym typeface="Nunito"/>
              </a:rPr>
              <a:t> la maîtrise des compétences numériques essentielles</a:t>
            </a:r>
            <a:endParaRPr sz="1100"/>
          </a:p>
        </p:txBody>
      </p:sp>
      <p:sp>
        <p:nvSpPr>
          <p:cNvPr id="360" name="Google Shape;360;g2cd7861ae47_0_0"/>
          <p:cNvSpPr/>
          <p:nvPr/>
        </p:nvSpPr>
        <p:spPr>
          <a:xfrm>
            <a:off x="1469349" y="3399825"/>
            <a:ext cx="6909000" cy="63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Accompagner</a:t>
            </a:r>
            <a:r>
              <a:rPr b="1" lang="fr" sz="11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fr" sz="1100">
                <a:latin typeface="Nunito"/>
                <a:ea typeface="Nunito"/>
                <a:cs typeface="Nunito"/>
                <a:sym typeface="Nunito"/>
              </a:rPr>
              <a:t>l’acquisition de compétences numériques propres à certains métiers </a:t>
            </a:r>
            <a:endParaRPr b="1"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g2cd7861ae47_0_0"/>
          <p:cNvSpPr/>
          <p:nvPr/>
        </p:nvSpPr>
        <p:spPr>
          <a:xfrm>
            <a:off x="1469349" y="4248000"/>
            <a:ext cx="6909000" cy="63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Sensibiliser</a:t>
            </a:r>
            <a:r>
              <a:rPr lang="fr" sz="1100">
                <a:latin typeface="Nunito"/>
                <a:ea typeface="Nunito"/>
                <a:cs typeface="Nunito"/>
                <a:sym typeface="Nunito"/>
              </a:rPr>
              <a:t> vos agents à de grands enjeux du numérique</a:t>
            </a:r>
            <a:endParaRPr b="1" sz="11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2" name="Google Shape;362;g2cd7861ae47_0_0"/>
          <p:cNvSpPr txBox="1"/>
          <p:nvPr>
            <p:ph idx="4294967295" type="title"/>
          </p:nvPr>
        </p:nvSpPr>
        <p:spPr>
          <a:xfrm>
            <a:off x="1195725" y="195250"/>
            <a:ext cx="7004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2400"/>
              <a:t>Une offre sur mesure pour la transition numérique des collectivités</a:t>
            </a:r>
            <a:endParaRPr/>
          </a:p>
        </p:txBody>
      </p:sp>
      <p:pic>
        <p:nvPicPr>
          <p:cNvPr id="363" name="Google Shape;363;g2cd7861ae4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3150" y="195250"/>
            <a:ext cx="783400" cy="78344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cd7861ae47_0_0"/>
          <p:cNvSpPr/>
          <p:nvPr/>
        </p:nvSpPr>
        <p:spPr>
          <a:xfrm>
            <a:off x="1175000" y="2551638"/>
            <a:ext cx="6909000" cy="637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365" name="Google Shape;365;g2cd7861ae47_0_0"/>
          <p:cNvSpPr/>
          <p:nvPr/>
        </p:nvSpPr>
        <p:spPr>
          <a:xfrm>
            <a:off x="1469349" y="2551638"/>
            <a:ext cx="6909000" cy="637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Nunito"/>
                <a:ea typeface="Nunito"/>
                <a:cs typeface="Nunito"/>
                <a:sym typeface="Nunito"/>
              </a:rPr>
              <a:t>Proposer des</a:t>
            </a:r>
            <a:r>
              <a:rPr b="1" lang="fr" sz="11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référentiels d'évaluation</a:t>
            </a:r>
            <a:r>
              <a:rPr lang="fr" sz="1100">
                <a:latin typeface="Nunito"/>
                <a:ea typeface="Nunito"/>
                <a:cs typeface="Nunito"/>
                <a:sym typeface="Nunito"/>
              </a:rPr>
              <a:t> partagés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g2cd2243bc81_0_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8494" y="2036619"/>
            <a:ext cx="1185619" cy="1178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2cd2243bc81_0_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865" y="2971755"/>
            <a:ext cx="1185619" cy="117850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2cd2243bc81_0_448"/>
          <p:cNvSpPr txBox="1"/>
          <p:nvPr/>
        </p:nvSpPr>
        <p:spPr>
          <a:xfrm>
            <a:off x="1704092" y="2419153"/>
            <a:ext cx="101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Détection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3" name="Google Shape;373;g2cd2243bc81_0_448"/>
          <p:cNvSpPr txBox="1"/>
          <p:nvPr/>
        </p:nvSpPr>
        <p:spPr>
          <a:xfrm>
            <a:off x="1031379" y="3292071"/>
            <a:ext cx="105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Socle de base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4" name="Google Shape;374;g2cd2243bc81_0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5358" y="1094711"/>
            <a:ext cx="1185619" cy="117854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2cd2243bc81_0_448"/>
          <p:cNvSpPr txBox="1"/>
          <p:nvPr/>
        </p:nvSpPr>
        <p:spPr>
          <a:xfrm>
            <a:off x="2316820" y="1483883"/>
            <a:ext cx="1082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Télétravail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g2cd2243bc81_0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5212" y="3886261"/>
            <a:ext cx="1185619" cy="117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2cd2243bc81_0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7922" y="2039675"/>
            <a:ext cx="1185619" cy="117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2cd2243bc81_0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8189" y="2957454"/>
            <a:ext cx="1185619" cy="117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2cd2243bc81_0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4305" y="2957454"/>
            <a:ext cx="1185619" cy="117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2cd2243bc81_0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0715" y="2037786"/>
            <a:ext cx="1185619" cy="117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cd2243bc81_0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6110" y="2971764"/>
            <a:ext cx="1185619" cy="117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2cd2243bc81_0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3504" y="2040620"/>
            <a:ext cx="1185619" cy="117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2cd2243bc81_0_4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3565" y="3861798"/>
            <a:ext cx="1185619" cy="117854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2cd2243bc81_0_448"/>
          <p:cNvSpPr txBox="1"/>
          <p:nvPr/>
        </p:nvSpPr>
        <p:spPr>
          <a:xfrm>
            <a:off x="2911300" y="4181814"/>
            <a:ext cx="1082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Mail et Agenda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5" name="Google Shape;385;g2cd2243bc81_0_448"/>
          <p:cNvSpPr txBox="1"/>
          <p:nvPr/>
        </p:nvSpPr>
        <p:spPr>
          <a:xfrm>
            <a:off x="2810813" y="2225210"/>
            <a:ext cx="136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Bons comportements face aux risques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6" name="Google Shape;386;g2cd2243bc81_0_448"/>
          <p:cNvSpPr txBox="1"/>
          <p:nvPr/>
        </p:nvSpPr>
        <p:spPr>
          <a:xfrm>
            <a:off x="2187858" y="3259882"/>
            <a:ext cx="1326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Compréhension des risques  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g2cd2243bc81_0_448"/>
          <p:cNvSpPr txBox="1"/>
          <p:nvPr/>
        </p:nvSpPr>
        <p:spPr>
          <a:xfrm>
            <a:off x="3514317" y="3278641"/>
            <a:ext cx="1185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Outils collaboratifs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g2cd2243bc81_0_448"/>
          <p:cNvSpPr txBox="1"/>
          <p:nvPr/>
        </p:nvSpPr>
        <p:spPr>
          <a:xfrm>
            <a:off x="4130727" y="2338108"/>
            <a:ext cx="1185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Bureautique - base 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g2cd2243bc81_0_448"/>
          <p:cNvSpPr txBox="1"/>
          <p:nvPr/>
        </p:nvSpPr>
        <p:spPr>
          <a:xfrm>
            <a:off x="5373492" y="2339049"/>
            <a:ext cx="1185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Bureautique - avancée 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0" name="Google Shape;390;g2cd2243bc81_0_448"/>
          <p:cNvSpPr txBox="1"/>
          <p:nvPr/>
        </p:nvSpPr>
        <p:spPr>
          <a:xfrm>
            <a:off x="4756122" y="3281833"/>
            <a:ext cx="1185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Culture de la donnée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1" name="Google Shape;391;g2cd2243bc81_0_448"/>
          <p:cNvSpPr txBox="1"/>
          <p:nvPr/>
        </p:nvSpPr>
        <p:spPr>
          <a:xfrm>
            <a:off x="5433576" y="4244350"/>
            <a:ext cx="118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Itinérance</a:t>
            </a:r>
            <a:endParaRPr b="1" i="0" sz="12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2" name="Google Shape;392;g2cd2243bc81_0_448"/>
          <p:cNvSpPr txBox="1"/>
          <p:nvPr/>
        </p:nvSpPr>
        <p:spPr>
          <a:xfrm>
            <a:off x="5433574" y="4244343"/>
            <a:ext cx="1185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Itinérance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93" name="Google Shape;393;g2cd2243bc81_0_4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3455" y="2011106"/>
            <a:ext cx="1185626" cy="117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cd2243bc81_0_4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3405" y="1996790"/>
            <a:ext cx="1185626" cy="117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2cd2243bc81_0_4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4951" y="1063686"/>
            <a:ext cx="1185626" cy="117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2cd2243bc81_0_4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0675" y="1066557"/>
            <a:ext cx="1185626" cy="117853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2cd2243bc81_0_448"/>
          <p:cNvSpPr txBox="1"/>
          <p:nvPr/>
        </p:nvSpPr>
        <p:spPr>
          <a:xfrm>
            <a:off x="5980676" y="1371050"/>
            <a:ext cx="1185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Numérique responsable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g2cd2243bc81_0_448"/>
          <p:cNvSpPr txBox="1"/>
          <p:nvPr/>
        </p:nvSpPr>
        <p:spPr>
          <a:xfrm>
            <a:off x="7244951" y="1255900"/>
            <a:ext cx="11856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Protection des données personnelles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g2cd2243bc81_0_448"/>
          <p:cNvSpPr txBox="1"/>
          <p:nvPr/>
        </p:nvSpPr>
        <p:spPr>
          <a:xfrm>
            <a:off x="6623439" y="2232850"/>
            <a:ext cx="11856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Production et exploitation des données 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g2cd2243bc81_0_448"/>
          <p:cNvSpPr txBox="1"/>
          <p:nvPr/>
        </p:nvSpPr>
        <p:spPr>
          <a:xfrm>
            <a:off x="7873389" y="2174700"/>
            <a:ext cx="11856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1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Bonnes pratiques de sécurité</a:t>
            </a:r>
            <a:endParaRPr b="1" i="0" sz="11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1" name="Google Shape;401;g2cd2243bc81_0_448"/>
          <p:cNvSpPr txBox="1"/>
          <p:nvPr/>
        </p:nvSpPr>
        <p:spPr>
          <a:xfrm>
            <a:off x="785575" y="1634550"/>
            <a:ext cx="1771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100" u="none" cap="none" strike="noStrike">
                <a:solidFill>
                  <a:srgbClr val="FF9F00"/>
                </a:solidFill>
                <a:latin typeface="Nunito"/>
                <a:ea typeface="Nunito"/>
                <a:cs typeface="Nunito"/>
                <a:sym typeface="Nunito"/>
              </a:rPr>
              <a:t>Des parcours transverses</a:t>
            </a:r>
            <a:endParaRPr b="1" i="0" sz="1100" u="none" cap="none" strike="noStrike">
              <a:solidFill>
                <a:srgbClr val="FF9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2" name="Google Shape;402;g2cd2243bc81_0_448"/>
          <p:cNvSpPr txBox="1"/>
          <p:nvPr/>
        </p:nvSpPr>
        <p:spPr>
          <a:xfrm>
            <a:off x="3614825" y="1483875"/>
            <a:ext cx="2287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100" u="none" cap="none" strike="noStrike">
                <a:solidFill>
                  <a:srgbClr val="0052D4"/>
                </a:solidFill>
                <a:latin typeface="Nunito"/>
                <a:ea typeface="Nunito"/>
                <a:cs typeface="Nunito"/>
                <a:sym typeface="Nunito"/>
              </a:rPr>
              <a:t>Des parcours métiers</a:t>
            </a:r>
            <a:endParaRPr b="1" i="0" sz="1100" u="none" cap="none" strike="noStrike">
              <a:solidFill>
                <a:srgbClr val="0052D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3" name="Google Shape;403;g2cd2243bc81_0_448"/>
          <p:cNvSpPr txBox="1"/>
          <p:nvPr/>
        </p:nvSpPr>
        <p:spPr>
          <a:xfrm>
            <a:off x="6303500" y="3307025"/>
            <a:ext cx="275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100" u="none" cap="none" strike="noStrike">
                <a:solidFill>
                  <a:srgbClr val="6FB1FC"/>
                </a:solidFill>
                <a:latin typeface="Nunito"/>
                <a:ea typeface="Nunito"/>
                <a:cs typeface="Nunito"/>
                <a:sym typeface="Nunito"/>
              </a:rPr>
              <a:t>Des parcours de sensibilisation</a:t>
            </a:r>
            <a:endParaRPr b="1" i="0" sz="1100" u="none" cap="none" strike="noStrike">
              <a:solidFill>
                <a:srgbClr val="6FB1F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4" name="Google Shape;404;g2cd2243bc81_0_448"/>
          <p:cNvSpPr txBox="1"/>
          <p:nvPr>
            <p:ph idx="4294967295" type="title"/>
          </p:nvPr>
        </p:nvSpPr>
        <p:spPr>
          <a:xfrm>
            <a:off x="947400" y="195250"/>
            <a:ext cx="79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2400"/>
              <a:t>Zoom sur les 15 parcours Pix Territoires sur étagère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cd7861ae47_0_1083"/>
          <p:cNvSpPr txBox="1"/>
          <p:nvPr>
            <p:ph type="title"/>
          </p:nvPr>
        </p:nvSpPr>
        <p:spPr>
          <a:xfrm>
            <a:off x="1173300" y="423850"/>
            <a:ext cx="7488900" cy="38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2500"/>
              <a:t>Les webinaires Pix</a:t>
            </a:r>
            <a:endParaRPr/>
          </a:p>
        </p:txBody>
      </p:sp>
      <p:sp>
        <p:nvSpPr>
          <p:cNvPr id="410" name="Google Shape;410;g2cd7861ae47_0_1083"/>
          <p:cNvSpPr/>
          <p:nvPr/>
        </p:nvSpPr>
        <p:spPr>
          <a:xfrm>
            <a:off x="1109225" y="1242650"/>
            <a:ext cx="879900" cy="2901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799903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2cd7861ae47_0_1083"/>
          <p:cNvSpPr/>
          <p:nvPr/>
        </p:nvSpPr>
        <p:spPr>
          <a:xfrm>
            <a:off x="1247588" y="1462100"/>
            <a:ext cx="7471800" cy="70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241944" sx="99260" rotWithShape="0" algn="tl" dir="2700000" dist="38100" sy="99260">
              <a:srgbClr val="8993A3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2cd7861ae47_0_1083"/>
          <p:cNvSpPr/>
          <p:nvPr/>
        </p:nvSpPr>
        <p:spPr>
          <a:xfrm>
            <a:off x="1247588" y="2325607"/>
            <a:ext cx="7471800" cy="70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241944" sx="99260" rotWithShape="0" algn="tl" dir="2700000" dist="38100" sy="99260">
              <a:srgbClr val="8993A3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2cd7861ae47_0_1083"/>
          <p:cNvSpPr txBox="1"/>
          <p:nvPr/>
        </p:nvSpPr>
        <p:spPr>
          <a:xfrm>
            <a:off x="1418100" y="1531550"/>
            <a:ext cx="72501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S’inscrire au webinaire d’explication de </a:t>
            </a: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Pix dans la médiation numérique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fr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https://app.livestorm.co/pix-1/pix-dans-la-mediation-numerique?type=detailed&amp;utm_source=site</a:t>
            </a:r>
            <a:endParaRPr b="1" i="0" sz="1200" u="none" cap="none" strike="noStrik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g2cd7861ae47_0_1083"/>
          <p:cNvSpPr txBox="1"/>
          <p:nvPr/>
        </p:nvSpPr>
        <p:spPr>
          <a:xfrm>
            <a:off x="1418225" y="2374200"/>
            <a:ext cx="72501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S’inscrire au webinaire d’explication de </a:t>
            </a: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Pix à destination des agents des collectivités territoriales (Pix Territoires)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fr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https://app.livestorm.co/pix-1/decouvrir-pix-territoires?type=detailed&amp;utm_source=siteweb</a:t>
            </a:r>
            <a:endParaRPr b="1" i="0" sz="1200" u="none" cap="none" strike="noStrik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g2cd7861ae47_0_1083"/>
          <p:cNvSpPr/>
          <p:nvPr/>
        </p:nvSpPr>
        <p:spPr>
          <a:xfrm>
            <a:off x="1247588" y="3189107"/>
            <a:ext cx="7471800" cy="70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241944" sx="99260" rotWithShape="0" algn="tl" dir="2700000" dist="38100" sy="99260">
              <a:srgbClr val="8993A3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cd7861ae47_0_1083"/>
          <p:cNvSpPr txBox="1"/>
          <p:nvPr/>
        </p:nvSpPr>
        <p:spPr>
          <a:xfrm>
            <a:off x="1418225" y="3237700"/>
            <a:ext cx="72501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S’inscrire au webinaire de prise en main de </a:t>
            </a: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Pix Orga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: </a:t>
            </a:r>
            <a:r>
              <a:rPr lang="fr" sz="11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https://app.livestorm.co/pix-1/30-minutes-pour-prendre-en-main-pix-orga?type=detailed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1200" u="none" cap="none" strike="noStrik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cd7861ae47_0_881"/>
          <p:cNvSpPr txBox="1"/>
          <p:nvPr/>
        </p:nvSpPr>
        <p:spPr>
          <a:xfrm>
            <a:off x="1040700" y="3191875"/>
            <a:ext cx="70626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0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fr" sz="17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Des questions ?</a:t>
            </a:r>
            <a:endParaRPr b="1" sz="17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fr" sz="17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Contactez-nous sur la p</a:t>
            </a:r>
            <a:r>
              <a:rPr b="1" i="0" lang="fr" sz="1700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ermanence Pix dans la médiation numérique</a:t>
            </a:r>
            <a:r>
              <a:rPr b="1" i="0" lang="fr" sz="1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br>
              <a:rPr b="1" i="0" lang="fr" sz="1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i="0" lang="fr" sz="17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Rendez-vous sur </a:t>
            </a:r>
            <a:r>
              <a:rPr b="1" i="0" lang="fr" sz="1700" u="sng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support.pix.org</a:t>
            </a:r>
            <a:endParaRPr b="1" i="0" sz="1700" u="sng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23" name="Google Shape;423;g2cd7861ae47_0_8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2141" y="1162622"/>
            <a:ext cx="2459720" cy="2029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cd7861ae47_0_652"/>
          <p:cNvSpPr txBox="1"/>
          <p:nvPr>
            <p:ph type="title"/>
          </p:nvPr>
        </p:nvSpPr>
        <p:spPr>
          <a:xfrm>
            <a:off x="1671525" y="423850"/>
            <a:ext cx="622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600"/>
              <a:buNone/>
            </a:pPr>
            <a:r>
              <a:rPr lang="fr"/>
              <a:t>À qui s’adresse Pix ?</a:t>
            </a:r>
            <a:endParaRPr/>
          </a:p>
        </p:txBody>
      </p:sp>
      <p:sp>
        <p:nvSpPr>
          <p:cNvPr id="231" name="Google Shape;231;g2cd7861ae47_0_652"/>
          <p:cNvSpPr/>
          <p:nvPr/>
        </p:nvSpPr>
        <p:spPr>
          <a:xfrm>
            <a:off x="1239050" y="1132400"/>
            <a:ext cx="7395600" cy="3612900"/>
          </a:xfrm>
          <a:prstGeom prst="roundRect">
            <a:avLst>
              <a:gd fmla="val 16667" name="adj"/>
            </a:avLst>
          </a:prstGeom>
          <a:solidFill>
            <a:srgbClr val="FEFFFF"/>
          </a:solidFill>
          <a:ln>
            <a:noFill/>
          </a:ln>
          <a:effectLst>
            <a:outerShdw blurRad="242888" rotWithShape="0" algn="bl">
              <a:srgbClr val="9FC5E8">
                <a:alpha val="4078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cd7861ae47_0_652"/>
          <p:cNvSpPr/>
          <p:nvPr/>
        </p:nvSpPr>
        <p:spPr>
          <a:xfrm>
            <a:off x="1612675" y="1703775"/>
            <a:ext cx="6714600" cy="2825400"/>
          </a:xfrm>
          <a:prstGeom prst="roundRect">
            <a:avLst>
              <a:gd fmla="val 16667" name="adj"/>
            </a:avLst>
          </a:prstGeom>
          <a:solidFill>
            <a:srgbClr val="FEFFFF"/>
          </a:solidFill>
          <a:ln>
            <a:noFill/>
          </a:ln>
          <a:effectLst>
            <a:outerShdw blurRad="242888" rotWithShape="0" algn="bl">
              <a:srgbClr val="985FFF">
                <a:alpha val="337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cd7861ae47_0_652"/>
          <p:cNvSpPr/>
          <p:nvPr/>
        </p:nvSpPr>
        <p:spPr>
          <a:xfrm>
            <a:off x="5382050" y="2026775"/>
            <a:ext cx="2767500" cy="485100"/>
          </a:xfrm>
          <a:prstGeom prst="roundRect">
            <a:avLst>
              <a:gd fmla="val 16667" name="adj"/>
            </a:avLst>
          </a:prstGeom>
          <a:solidFill>
            <a:srgbClr val="FEFFFF"/>
          </a:solidFill>
          <a:ln>
            <a:noFill/>
          </a:ln>
          <a:effectLst>
            <a:outerShdw blurRad="242888" rotWithShape="0" algn="bl">
              <a:srgbClr val="CCCCCC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cd7861ae47_0_652"/>
          <p:cNvSpPr/>
          <p:nvPr/>
        </p:nvSpPr>
        <p:spPr>
          <a:xfrm>
            <a:off x="4190750" y="2041700"/>
            <a:ext cx="3958800" cy="2399400"/>
          </a:xfrm>
          <a:prstGeom prst="roundRect">
            <a:avLst>
              <a:gd fmla="val 16667" name="adj"/>
            </a:avLst>
          </a:prstGeom>
          <a:solidFill>
            <a:srgbClr val="FEFFFF"/>
          </a:solidFill>
          <a:ln>
            <a:noFill/>
          </a:ln>
          <a:effectLst>
            <a:outerShdw blurRad="242888" rotWithShape="0" algn="bl">
              <a:srgbClr val="CCCCCC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2cd7861ae47_0_652"/>
          <p:cNvSpPr txBox="1"/>
          <p:nvPr/>
        </p:nvSpPr>
        <p:spPr>
          <a:xfrm>
            <a:off x="5202438" y="3287250"/>
            <a:ext cx="666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Collégiens</a:t>
            </a:r>
            <a:endParaRPr i="0" sz="1000" u="none" cap="none" strike="noStrike">
              <a:solidFill>
                <a:srgbClr val="7D48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6" name="Google Shape;236;g2cd7861ae47_0_652"/>
          <p:cNvSpPr txBox="1"/>
          <p:nvPr/>
        </p:nvSpPr>
        <p:spPr>
          <a:xfrm>
            <a:off x="5926025" y="3287250"/>
            <a:ext cx="53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Lycéens</a:t>
            </a:r>
            <a:endParaRPr i="0" sz="1000" u="none" cap="none" strike="noStrike">
              <a:solidFill>
                <a:srgbClr val="7D48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7" name="Google Shape;237;g2cd7861ae47_0_652"/>
          <p:cNvSpPr txBox="1"/>
          <p:nvPr/>
        </p:nvSpPr>
        <p:spPr>
          <a:xfrm>
            <a:off x="4478849" y="3287250"/>
            <a:ext cx="666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Étudiants</a:t>
            </a:r>
            <a:endParaRPr i="0" sz="1000" u="none" cap="none" strike="noStrike">
              <a:solidFill>
                <a:srgbClr val="7D48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8" name="Google Shape;238;g2cd7861ae47_0_652"/>
          <p:cNvSpPr txBox="1"/>
          <p:nvPr/>
        </p:nvSpPr>
        <p:spPr>
          <a:xfrm>
            <a:off x="4478850" y="2805300"/>
            <a:ext cx="144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Jeunes missions locales </a:t>
            </a:r>
            <a:b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</a:b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/ service civique</a:t>
            </a:r>
            <a:endParaRPr i="0" sz="1000" u="none" cap="none" strike="noStrike">
              <a:solidFill>
                <a:srgbClr val="7D48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9" name="Google Shape;239;g2cd7861ae47_0_652"/>
          <p:cNvSpPr txBox="1"/>
          <p:nvPr/>
        </p:nvSpPr>
        <p:spPr>
          <a:xfrm>
            <a:off x="6007050" y="2805300"/>
            <a:ext cx="2058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Bénéficiaires de minimas sociaux </a:t>
            </a:r>
            <a:b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</a:b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/ demandeurs d’emploi</a:t>
            </a:r>
            <a:endParaRPr i="0" sz="1000" u="none" cap="none" strike="noStrike">
              <a:solidFill>
                <a:srgbClr val="7D48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0" name="Google Shape;240;g2cd7861ae47_0_652"/>
          <p:cNvSpPr txBox="1"/>
          <p:nvPr/>
        </p:nvSpPr>
        <p:spPr>
          <a:xfrm>
            <a:off x="4478850" y="3583650"/>
            <a:ext cx="1604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Professionnels en activité </a:t>
            </a:r>
            <a:endParaRPr i="0" sz="1000" u="none" cap="none" strike="noStrike">
              <a:solidFill>
                <a:srgbClr val="7D48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1" name="Google Shape;241;g2cd7861ae47_0_652"/>
          <p:cNvSpPr txBox="1"/>
          <p:nvPr/>
        </p:nvSpPr>
        <p:spPr>
          <a:xfrm>
            <a:off x="4478850" y="3919800"/>
            <a:ext cx="2671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Publics adultes en formation professionnelle</a:t>
            </a:r>
            <a:endParaRPr i="0" sz="1000" u="none" cap="none" strike="noStrike">
              <a:solidFill>
                <a:srgbClr val="7D48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2" name="Google Shape;242;g2cd7861ae47_0_652"/>
          <p:cNvSpPr txBox="1"/>
          <p:nvPr/>
        </p:nvSpPr>
        <p:spPr>
          <a:xfrm>
            <a:off x="3185800" y="3279608"/>
            <a:ext cx="762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53585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Professeurs</a:t>
            </a:r>
            <a:endParaRPr i="0" sz="1000" u="none" cap="none" strike="noStrike">
              <a:solidFill>
                <a:srgbClr val="53585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3" name="Google Shape;243;g2cd7861ae47_0_652"/>
          <p:cNvSpPr txBox="1"/>
          <p:nvPr/>
        </p:nvSpPr>
        <p:spPr>
          <a:xfrm>
            <a:off x="2576200" y="2857249"/>
            <a:ext cx="1371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53585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Référents / conseillers </a:t>
            </a:r>
            <a:endParaRPr i="0" sz="1000" u="none" cap="none" strike="noStrike">
              <a:solidFill>
                <a:srgbClr val="53585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4" name="Google Shape;244;g2cd7861ae47_0_652"/>
          <p:cNvSpPr txBox="1"/>
          <p:nvPr/>
        </p:nvSpPr>
        <p:spPr>
          <a:xfrm>
            <a:off x="1833825" y="3584404"/>
            <a:ext cx="2140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53585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Direction ressources humaines</a:t>
            </a:r>
            <a:endParaRPr i="0" sz="1000" u="none" cap="none" strike="noStrike">
              <a:solidFill>
                <a:srgbClr val="53585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5" name="Google Shape;245;g2cd7861ae47_0_652"/>
          <p:cNvSpPr txBox="1"/>
          <p:nvPr/>
        </p:nvSpPr>
        <p:spPr>
          <a:xfrm>
            <a:off x="3185800" y="3978225"/>
            <a:ext cx="762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53585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Formateurs</a:t>
            </a:r>
            <a:endParaRPr i="0" sz="1000" u="none" cap="none" strike="noStrike">
              <a:solidFill>
                <a:srgbClr val="53585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6" name="Google Shape;246;g2cd7861ae47_0_652"/>
          <p:cNvSpPr txBox="1"/>
          <p:nvPr/>
        </p:nvSpPr>
        <p:spPr>
          <a:xfrm>
            <a:off x="1622150" y="1360200"/>
            <a:ext cx="3332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388AFF"/>
                </a:solidFill>
                <a:latin typeface="Nunito"/>
                <a:ea typeface="Nunito"/>
                <a:cs typeface="Nunito"/>
                <a:sym typeface="Nunito"/>
              </a:rPr>
              <a:t>Grand public : citoyens, parents…</a:t>
            </a:r>
            <a:endParaRPr b="1" i="0" sz="1400" u="none" cap="none" strike="noStrike">
              <a:solidFill>
                <a:srgbClr val="388A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7" name="Google Shape;247;g2cd7861ae47_0_652"/>
          <p:cNvSpPr txBox="1"/>
          <p:nvPr/>
        </p:nvSpPr>
        <p:spPr>
          <a:xfrm>
            <a:off x="1742175" y="2588175"/>
            <a:ext cx="2324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53585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Médiateurs / CNFS / Aidants...</a:t>
            </a:r>
            <a:endParaRPr i="0" sz="1000" u="none" cap="none" strike="noStrike">
              <a:solidFill>
                <a:srgbClr val="53585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8" name="Google Shape;248;g2cd7861ae47_0_652"/>
          <p:cNvSpPr txBox="1"/>
          <p:nvPr/>
        </p:nvSpPr>
        <p:spPr>
          <a:xfrm>
            <a:off x="4727375" y="2175875"/>
            <a:ext cx="3235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177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fr" sz="1200" u="none" cap="none" strike="noStrike">
                <a:solidFill>
                  <a:srgbClr val="B4B4B4"/>
                </a:solidFill>
                <a:latin typeface="Nunito"/>
                <a:ea typeface="Nunito"/>
                <a:cs typeface="Nunito"/>
                <a:sym typeface="Nunito"/>
              </a:rPr>
              <a:t>… Pour toucher plus particulièrement</a:t>
            </a:r>
            <a:endParaRPr i="0" sz="1200" u="none" cap="none" strike="noStrike">
              <a:solidFill>
                <a:srgbClr val="B4B4B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49" name="Google Shape;249;g2cd7861ae47_0_652"/>
          <p:cNvCxnSpPr/>
          <p:nvPr/>
        </p:nvCxnSpPr>
        <p:spPr>
          <a:xfrm>
            <a:off x="899275" y="1146200"/>
            <a:ext cx="484800" cy="306600"/>
          </a:xfrm>
          <a:prstGeom prst="curvedConnector3">
            <a:avLst>
              <a:gd fmla="val 12242" name="adj1"/>
            </a:avLst>
          </a:prstGeom>
          <a:noFill/>
          <a:ln cap="flat" cmpd="sng" w="38100">
            <a:solidFill>
              <a:srgbClr val="388AF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50" name="Google Shape;250;g2cd7861ae47_0_652"/>
          <p:cNvSpPr txBox="1"/>
          <p:nvPr/>
        </p:nvSpPr>
        <p:spPr>
          <a:xfrm>
            <a:off x="2007350" y="2105300"/>
            <a:ext cx="218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177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fr" sz="1200" u="none" cap="none" strike="noStrike">
                <a:solidFill>
                  <a:srgbClr val="B4B4B4"/>
                </a:solidFill>
                <a:latin typeface="Nunito"/>
                <a:ea typeface="Nunito"/>
                <a:cs typeface="Nunito"/>
                <a:sym typeface="Nunito"/>
              </a:rPr>
              <a:t>En passant par…</a:t>
            </a:r>
            <a:endParaRPr i="0" sz="1200" u="none" cap="none" strike="noStrike">
              <a:solidFill>
                <a:srgbClr val="B4B4B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51" name="Google Shape;251;g2cd7861ae47_0_652"/>
          <p:cNvCxnSpPr/>
          <p:nvPr/>
        </p:nvCxnSpPr>
        <p:spPr>
          <a:xfrm>
            <a:off x="1507775" y="2235350"/>
            <a:ext cx="368400" cy="198900"/>
          </a:xfrm>
          <a:prstGeom prst="curvedConnector3">
            <a:avLst>
              <a:gd fmla="val 21478" name="adj1"/>
            </a:avLst>
          </a:prstGeom>
          <a:noFill/>
          <a:ln cap="flat" cmpd="sng" w="38100">
            <a:solidFill>
              <a:srgbClr val="388AFF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2" name="Google Shape;252;g2cd7861ae47_0_652"/>
          <p:cNvCxnSpPr/>
          <p:nvPr/>
        </p:nvCxnSpPr>
        <p:spPr>
          <a:xfrm flipH="1" rot="10800000">
            <a:off x="1811850" y="3202500"/>
            <a:ext cx="6150900" cy="3300"/>
          </a:xfrm>
          <a:prstGeom prst="straightConnector1">
            <a:avLst/>
          </a:prstGeom>
          <a:noFill/>
          <a:ln cap="flat" cmpd="sng" w="9525">
            <a:solidFill>
              <a:srgbClr val="B4B4B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3" name="Google Shape;253;g2cd7861ae47_0_652"/>
          <p:cNvCxnSpPr/>
          <p:nvPr/>
        </p:nvCxnSpPr>
        <p:spPr>
          <a:xfrm flipH="1" rot="10800000">
            <a:off x="1811850" y="3507300"/>
            <a:ext cx="6150900" cy="3300"/>
          </a:xfrm>
          <a:prstGeom prst="straightConnector1">
            <a:avLst/>
          </a:prstGeom>
          <a:noFill/>
          <a:ln cap="flat" cmpd="sng" w="9525">
            <a:solidFill>
              <a:srgbClr val="B4B4B4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54" name="Google Shape;254;g2cd7861ae47_0_652"/>
          <p:cNvCxnSpPr/>
          <p:nvPr/>
        </p:nvCxnSpPr>
        <p:spPr>
          <a:xfrm flipH="1" rot="10800000">
            <a:off x="1811850" y="3812100"/>
            <a:ext cx="6150900" cy="3300"/>
          </a:xfrm>
          <a:prstGeom prst="straightConnector1">
            <a:avLst/>
          </a:prstGeom>
          <a:noFill/>
          <a:ln cap="flat" cmpd="sng" w="9525">
            <a:solidFill>
              <a:srgbClr val="B4B4B4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255" name="Google Shape;255;g2cd7861ae47_0_6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694074" y="227650"/>
            <a:ext cx="1274451" cy="189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cd7861ae47_0_652"/>
          <p:cNvSpPr txBox="1"/>
          <p:nvPr/>
        </p:nvSpPr>
        <p:spPr>
          <a:xfrm>
            <a:off x="4496100" y="2554200"/>
            <a:ext cx="533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Seniors</a:t>
            </a:r>
            <a:endParaRPr i="0" sz="1000" u="none" cap="none" strike="noStrike">
              <a:solidFill>
                <a:srgbClr val="7D48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57" name="Google Shape;257;g2cd7861ae47_0_652"/>
          <p:cNvSpPr txBox="1"/>
          <p:nvPr/>
        </p:nvSpPr>
        <p:spPr>
          <a:xfrm>
            <a:off x="5016450" y="2461800"/>
            <a:ext cx="66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fr" sz="1000" u="none" cap="none" strike="noStrike">
                <a:solidFill>
                  <a:srgbClr val="7D48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Parents</a:t>
            </a:r>
            <a:endParaRPr i="0" sz="1000" u="none" cap="none" strike="noStrike">
              <a:solidFill>
                <a:srgbClr val="7D48FF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d7861ae47_0_213"/>
          <p:cNvSpPr txBox="1"/>
          <p:nvPr>
            <p:ph type="title"/>
          </p:nvPr>
        </p:nvSpPr>
        <p:spPr>
          <a:xfrm>
            <a:off x="1671525" y="423850"/>
            <a:ext cx="62208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600"/>
              <a:buNone/>
            </a:pPr>
            <a:r>
              <a:rPr lang="fr" sz="2200"/>
              <a:t>Les modalités d’intervention de Pix en faveur de l’inclusion numérique dans les territoires</a:t>
            </a:r>
            <a:endParaRPr sz="2200"/>
          </a:p>
        </p:txBody>
      </p:sp>
      <p:pic>
        <p:nvPicPr>
          <p:cNvPr id="263" name="Google Shape;263;g2cd7861ae47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775" y="1666892"/>
            <a:ext cx="361800" cy="3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cd7861ae47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325" y="1573463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cd7861ae47_0_213"/>
          <p:cNvSpPr txBox="1"/>
          <p:nvPr/>
        </p:nvSpPr>
        <p:spPr>
          <a:xfrm>
            <a:off x="1896677" y="1739175"/>
            <a:ext cx="67752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Outiller l’ensemble des acteurs de l’inclusion numérique </a:t>
            </a:r>
            <a:endParaRPr b="1"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6" name="Google Shape;266;g2cd7861ae47_0_213"/>
          <p:cNvSpPr txBox="1"/>
          <p:nvPr/>
        </p:nvSpPr>
        <p:spPr>
          <a:xfrm>
            <a:off x="1896677" y="2028846"/>
            <a:ext cx="6775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ANCT membre du GIP Pix </a:t>
            </a:r>
            <a:endParaRPr sz="1100"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Question de la montée en compétences des </a:t>
            </a:r>
            <a:r>
              <a:rPr b="1"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professionnels </a:t>
            </a:r>
            <a:r>
              <a:rPr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de la médiation numérique </a:t>
            </a:r>
            <a:endParaRPr sz="1100"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Déploiement de Pix pour la montée en compétences des </a:t>
            </a:r>
            <a:r>
              <a:rPr b="1"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publics </a:t>
            </a:r>
            <a:endParaRPr b="1" sz="1100"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g2cd7861ae47_0_213"/>
          <p:cNvSpPr txBox="1"/>
          <p:nvPr/>
        </p:nvSpPr>
        <p:spPr>
          <a:xfrm>
            <a:off x="1896677" y="2977427"/>
            <a:ext cx="67752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Accompagner la transition numérique des collectivités</a:t>
            </a:r>
            <a:endParaRPr b="1"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g2cd7861ae47_0_213"/>
          <p:cNvSpPr txBox="1"/>
          <p:nvPr/>
        </p:nvSpPr>
        <p:spPr>
          <a:xfrm>
            <a:off x="1896677" y="3267097"/>
            <a:ext cx="6775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Déploiement d’une </a:t>
            </a:r>
            <a:r>
              <a:rPr b="1"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offre Pix Territoires</a:t>
            </a:r>
            <a:r>
              <a:rPr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 pour la montée en compétences des agents territoriaux </a:t>
            </a:r>
            <a:endParaRPr sz="1100"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Partenariat avec le </a:t>
            </a:r>
            <a:r>
              <a:rPr b="1"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CNFPT </a:t>
            </a:r>
            <a:r>
              <a:rPr lang="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pour proposer des parcours de positionnement Pix pour orienter vers les bonnes formations </a:t>
            </a:r>
            <a:endParaRPr sz="1100"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g2cd7861ae47_0_213"/>
          <p:cNvSpPr txBox="1"/>
          <p:nvPr/>
        </p:nvSpPr>
        <p:spPr>
          <a:xfrm>
            <a:off x="1332925" y="1736159"/>
            <a:ext cx="219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8A49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1200">
              <a:solidFill>
                <a:srgbClr val="8A49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g2cd7861ae47_0_213"/>
          <p:cNvSpPr txBox="1"/>
          <p:nvPr/>
        </p:nvSpPr>
        <p:spPr>
          <a:xfrm>
            <a:off x="1332925" y="2987648"/>
            <a:ext cx="219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8A49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200">
              <a:solidFill>
                <a:srgbClr val="8A49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1" name="Google Shape;271;g2cd7861ae47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325" y="2833475"/>
            <a:ext cx="549000" cy="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2cd7861ae47_0_213"/>
          <p:cNvSpPr txBox="1"/>
          <p:nvPr/>
        </p:nvSpPr>
        <p:spPr>
          <a:xfrm>
            <a:off x="1332925" y="2996172"/>
            <a:ext cx="2196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8A49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200">
              <a:solidFill>
                <a:srgbClr val="8A49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d2243bc81_0_420"/>
          <p:cNvSpPr txBox="1"/>
          <p:nvPr>
            <p:ph type="title"/>
          </p:nvPr>
        </p:nvSpPr>
        <p:spPr>
          <a:xfrm>
            <a:off x="1072663" y="2484907"/>
            <a:ext cx="699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/>
              <a:t>Pix pour outiller les médiateurs numériques</a:t>
            </a:r>
            <a:endParaRPr/>
          </a:p>
        </p:txBody>
      </p:sp>
      <p:sp>
        <p:nvSpPr>
          <p:cNvPr id="278" name="Google Shape;278;g2cd2243bc81_0_420"/>
          <p:cNvSpPr txBox="1"/>
          <p:nvPr>
            <p:ph idx="2" type="title"/>
          </p:nvPr>
        </p:nvSpPr>
        <p:spPr>
          <a:xfrm>
            <a:off x="4140750" y="1293950"/>
            <a:ext cx="86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"/>
              <a:t>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d7861ae47_0_443"/>
          <p:cNvSpPr txBox="1"/>
          <p:nvPr>
            <p:ph idx="4294967295" type="title"/>
          </p:nvPr>
        </p:nvSpPr>
        <p:spPr>
          <a:xfrm>
            <a:off x="947400" y="195250"/>
            <a:ext cx="793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2400"/>
              <a:t>Des parcours adaptés pour autonomiser les publics de la médiation numérique</a:t>
            </a:r>
            <a:endParaRPr/>
          </a:p>
        </p:txBody>
      </p:sp>
      <p:sp>
        <p:nvSpPr>
          <p:cNvPr id="284" name="Google Shape;284;g2cd7861ae47_0_443"/>
          <p:cNvSpPr/>
          <p:nvPr/>
        </p:nvSpPr>
        <p:spPr>
          <a:xfrm>
            <a:off x="1099725" y="2313875"/>
            <a:ext cx="3108000" cy="2069100"/>
          </a:xfrm>
          <a:prstGeom prst="roundRect">
            <a:avLst>
              <a:gd fmla="val 16667" name="adj"/>
            </a:avLst>
          </a:prstGeom>
          <a:solidFill>
            <a:srgbClr val="FEFFFF"/>
          </a:solidFill>
          <a:ln>
            <a:noFill/>
          </a:ln>
          <a:effectLst>
            <a:outerShdw blurRad="242888" rotWithShape="0" algn="bl">
              <a:srgbClr val="CCCCCC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g2cd7861ae47_0_4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403" y="1867275"/>
            <a:ext cx="791475" cy="7941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2cd7861ae47_0_443"/>
          <p:cNvSpPr txBox="1"/>
          <p:nvPr/>
        </p:nvSpPr>
        <p:spPr>
          <a:xfrm>
            <a:off x="1221084" y="2704475"/>
            <a:ext cx="28653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b="1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epérer rapidement </a:t>
            </a:r>
            <a:r>
              <a:rPr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 maîtrise ou la non-maîtrise de savoir-faire essentiels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 à 15 minutes</a:t>
            </a: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en moyenne</a:t>
            </a:r>
            <a:endParaRPr b="0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80 000</a:t>
            </a:r>
            <a:r>
              <a:rPr lang="fr"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passages du parcours ABC Diag</a:t>
            </a:r>
            <a:endParaRPr sz="11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g2cd7861ae47_0_443"/>
          <p:cNvSpPr/>
          <p:nvPr/>
        </p:nvSpPr>
        <p:spPr>
          <a:xfrm>
            <a:off x="4572000" y="2313875"/>
            <a:ext cx="4156800" cy="2069100"/>
          </a:xfrm>
          <a:prstGeom prst="roundRect">
            <a:avLst>
              <a:gd fmla="val 16667" name="adj"/>
            </a:avLst>
          </a:prstGeom>
          <a:solidFill>
            <a:srgbClr val="FEFFFF"/>
          </a:solidFill>
          <a:ln>
            <a:noFill/>
          </a:ln>
          <a:effectLst>
            <a:outerShdw blurRad="242888" rotWithShape="0" algn="bl">
              <a:srgbClr val="CCCCCC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g2cd7861ae47_0_4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9672" y="1867275"/>
            <a:ext cx="741531" cy="7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2cd7861ae47_0_443"/>
          <p:cNvSpPr txBox="1"/>
          <p:nvPr/>
        </p:nvSpPr>
        <p:spPr>
          <a:xfrm>
            <a:off x="4684827" y="2471075"/>
            <a:ext cx="3931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Accompagner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l’apprentissage des compétences numériques essentielles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ivisible en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modules </a:t>
            </a:r>
            <a:r>
              <a:rPr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sur la découverte du numérique et des thématiques comme l'inclusion pro, la santé, ou encore la parentalité num</a:t>
            </a:r>
            <a:endParaRPr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1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5 et 15 minutes </a:t>
            </a:r>
            <a:r>
              <a:rPr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 module 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 moyenne</a:t>
            </a:r>
            <a:endParaRPr b="0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26 000 </a:t>
            </a:r>
            <a:r>
              <a:rPr lang="fr"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passages du parcours ABC Pix</a:t>
            </a:r>
            <a:endParaRPr sz="11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g2cd7861ae47_0_443"/>
          <p:cNvSpPr txBox="1"/>
          <p:nvPr/>
        </p:nvSpPr>
        <p:spPr>
          <a:xfrm>
            <a:off x="1212075" y="1452238"/>
            <a:ext cx="6488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Création de parcours adaptés pour </a:t>
            </a: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l’autonomisation 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 publics de la médiation numérique</a:t>
            </a:r>
            <a:endParaRPr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cd7861ae47_0_429"/>
          <p:cNvSpPr/>
          <p:nvPr/>
        </p:nvSpPr>
        <p:spPr>
          <a:xfrm>
            <a:off x="1109213" y="2766650"/>
            <a:ext cx="879900" cy="3321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845FF"/>
              </a:gs>
              <a:gs pos="100000">
                <a:srgbClr val="3D68FF"/>
              </a:gs>
            </a:gsLst>
            <a:lin ang="7799903" scaled="0"/>
          </a:gradFill>
          <a:ln>
            <a:noFill/>
          </a:ln>
          <a:effectLst>
            <a:outerShdw blurRad="190500" sx="99000" rotWithShape="0" algn="tl" dir="2700000" dist="127000" sy="99000">
              <a:srgbClr val="A5ADBA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cd7861ae47_0_429"/>
          <p:cNvSpPr/>
          <p:nvPr/>
        </p:nvSpPr>
        <p:spPr>
          <a:xfrm>
            <a:off x="1247588" y="2986100"/>
            <a:ext cx="7471800" cy="70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241944" sx="99260" rotWithShape="0" algn="tl" dir="2700000" dist="38100" sy="99260">
              <a:srgbClr val="8993A3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cd7861ae47_0_429"/>
          <p:cNvSpPr/>
          <p:nvPr/>
        </p:nvSpPr>
        <p:spPr>
          <a:xfrm>
            <a:off x="1247588" y="3849607"/>
            <a:ext cx="7471800" cy="702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  <a:effectLst>
            <a:outerShdw blurRad="241944" sx="99260" rotWithShape="0" algn="tl" dir="2700000" dist="38100" sy="99260">
              <a:srgbClr val="8993A3">
                <a:alpha val="40000"/>
              </a:srgbClr>
            </a:outerShdw>
          </a:effectLst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2cd7861ae47_0_429"/>
          <p:cNvSpPr txBox="1"/>
          <p:nvPr/>
        </p:nvSpPr>
        <p:spPr>
          <a:xfrm>
            <a:off x="2145127" y="3055550"/>
            <a:ext cx="6523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Demande d’accès pour les Conseillers Numériques directement via leurs </a:t>
            </a: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Espaces COOP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: création d’un espace Pix Orga individuel et nominatif.</a:t>
            </a:r>
            <a:endParaRPr b="1" i="0" sz="1200" u="none" cap="none" strike="noStrik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g2cd7861ae47_0_429"/>
          <p:cNvSpPr txBox="1"/>
          <p:nvPr/>
        </p:nvSpPr>
        <p:spPr>
          <a:xfrm>
            <a:off x="2145127" y="3898207"/>
            <a:ext cx="6523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Demande d’accès pour les structures de médiation numérique via le formulaire </a:t>
            </a: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démarches simplifiées</a:t>
            </a:r>
            <a:r>
              <a:rPr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disponible sur pix.fr : création d’un espace Pix Orga à l’échelle de la structure, collectif à tous les médiateurs.</a:t>
            </a:r>
            <a:endParaRPr b="1" i="0" sz="1200" u="none" cap="none" strike="noStrik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0" name="Google Shape;300;g2cd7861ae47_0_4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898" y="3930050"/>
            <a:ext cx="541980" cy="54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2cd7861ae47_0_429"/>
          <p:cNvSpPr txBox="1"/>
          <p:nvPr>
            <p:ph idx="4294967295" type="title"/>
          </p:nvPr>
        </p:nvSpPr>
        <p:spPr>
          <a:xfrm>
            <a:off x="947400" y="195250"/>
            <a:ext cx="7933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2400"/>
              <a:t>Pix pour outiller tous les acteurs de la médiation numérique</a:t>
            </a:r>
            <a:endParaRPr/>
          </a:p>
        </p:txBody>
      </p:sp>
      <p:sp>
        <p:nvSpPr>
          <p:cNvPr id="302" name="Google Shape;302;g2cd7861ae47_0_429"/>
          <p:cNvSpPr txBox="1"/>
          <p:nvPr/>
        </p:nvSpPr>
        <p:spPr>
          <a:xfrm>
            <a:off x="1064100" y="1554475"/>
            <a:ext cx="7700400" cy="10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1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Mise à disposition d’un Espace		pour tous les professionnels de la médiation numérique permettant de : </a:t>
            </a:r>
            <a:endParaRPr sz="11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Open Sans"/>
              <a:buChar char="●"/>
            </a:pPr>
            <a:r>
              <a:rPr lang="fr" sz="11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Lancer une campagne avec un parcours dédié à un groupe dédié</a:t>
            </a:r>
            <a:endParaRPr sz="11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Open Sans"/>
              <a:buChar char="●"/>
            </a:pPr>
            <a:r>
              <a:rPr lang="fr" sz="11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Suivre l’avancement des participants dans une campagne d’évaluation</a:t>
            </a:r>
            <a:endParaRPr sz="11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100"/>
              <a:buFont typeface="Open Sans"/>
              <a:buChar char="●"/>
            </a:pPr>
            <a:r>
              <a:rPr lang="fr" sz="1100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Accéder aux résultats des participants</a:t>
            </a:r>
            <a:endParaRPr sz="1100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g2cd7861ae47_0_429"/>
          <p:cNvSpPr/>
          <p:nvPr/>
        </p:nvSpPr>
        <p:spPr>
          <a:xfrm>
            <a:off x="3174725" y="1598950"/>
            <a:ext cx="679200" cy="27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g2cd7861ae47_0_429"/>
          <p:cNvPicPr preferRelativeResize="0"/>
          <p:nvPr/>
        </p:nvPicPr>
        <p:blipFill rotWithShape="1">
          <a:blip r:embed="rId4">
            <a:alphaModFix/>
          </a:blip>
          <a:srcRect b="31775" l="0" r="0" t="31156"/>
          <a:stretch/>
        </p:blipFill>
        <p:spPr>
          <a:xfrm>
            <a:off x="3174725" y="1618887"/>
            <a:ext cx="633776" cy="23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cd7861ae47_0_429"/>
          <p:cNvPicPr preferRelativeResize="0"/>
          <p:nvPr/>
        </p:nvPicPr>
        <p:blipFill rotWithShape="1">
          <a:blip r:embed="rId5">
            <a:alphaModFix/>
          </a:blip>
          <a:srcRect b="34093" l="0" r="68400" t="0"/>
          <a:stretch/>
        </p:blipFill>
        <p:spPr>
          <a:xfrm>
            <a:off x="1462100" y="3066550"/>
            <a:ext cx="287578" cy="5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C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2ca6e4c0820_0_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075" y="560513"/>
            <a:ext cx="8212723" cy="40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cd2243bc81_0_689"/>
          <p:cNvSpPr txBox="1"/>
          <p:nvPr>
            <p:ph type="title"/>
          </p:nvPr>
        </p:nvSpPr>
        <p:spPr>
          <a:xfrm>
            <a:off x="1072663" y="2484907"/>
            <a:ext cx="6998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"/>
              <a:t>Les nouveautés </a:t>
            </a:r>
            <a:r>
              <a:rPr lang="fr"/>
              <a:t>Pix dans la médiation numérique</a:t>
            </a:r>
            <a:endParaRPr/>
          </a:p>
        </p:txBody>
      </p:sp>
      <p:sp>
        <p:nvSpPr>
          <p:cNvPr id="316" name="Google Shape;316;g2cd2243bc81_0_689"/>
          <p:cNvSpPr txBox="1"/>
          <p:nvPr>
            <p:ph idx="2" type="title"/>
          </p:nvPr>
        </p:nvSpPr>
        <p:spPr>
          <a:xfrm>
            <a:off x="4140775" y="1293950"/>
            <a:ext cx="862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</a:pPr>
            <a:r>
              <a:rPr lang="fr"/>
              <a:t>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ca6e4c0820_0_209"/>
          <p:cNvSpPr/>
          <p:nvPr/>
        </p:nvSpPr>
        <p:spPr>
          <a:xfrm>
            <a:off x="914225" y="3529150"/>
            <a:ext cx="8086500" cy="1308300"/>
          </a:xfrm>
          <a:prstGeom prst="roundRect">
            <a:avLst>
              <a:gd fmla="val 16667" name="adj"/>
            </a:avLst>
          </a:prstGeom>
          <a:solidFill>
            <a:srgbClr val="FEFFFF"/>
          </a:solidFill>
          <a:ln>
            <a:noFill/>
          </a:ln>
          <a:effectLst>
            <a:outerShdw blurRad="242888" rotWithShape="0" algn="bl">
              <a:srgbClr val="CCCCCC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ca6e4c0820_0_209"/>
          <p:cNvSpPr/>
          <p:nvPr/>
        </p:nvSpPr>
        <p:spPr>
          <a:xfrm>
            <a:off x="914225" y="2179350"/>
            <a:ext cx="8086500" cy="1180200"/>
          </a:xfrm>
          <a:prstGeom prst="roundRect">
            <a:avLst>
              <a:gd fmla="val 16667" name="adj"/>
            </a:avLst>
          </a:prstGeom>
          <a:solidFill>
            <a:srgbClr val="FEFFFF"/>
          </a:solidFill>
          <a:ln>
            <a:noFill/>
          </a:ln>
          <a:effectLst>
            <a:outerShdw blurRad="242888" rotWithShape="0" algn="bl">
              <a:srgbClr val="CCCCCC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2ca6e4c0820_0_209"/>
          <p:cNvSpPr/>
          <p:nvPr/>
        </p:nvSpPr>
        <p:spPr>
          <a:xfrm>
            <a:off x="914225" y="992250"/>
            <a:ext cx="8086500" cy="1035300"/>
          </a:xfrm>
          <a:prstGeom prst="roundRect">
            <a:avLst>
              <a:gd fmla="val 16667" name="adj"/>
            </a:avLst>
          </a:prstGeom>
          <a:solidFill>
            <a:srgbClr val="FEFFFF"/>
          </a:solidFill>
          <a:ln>
            <a:noFill/>
          </a:ln>
          <a:effectLst>
            <a:outerShdw blurRad="242888" rotWithShape="0" algn="bl">
              <a:srgbClr val="CCCCCC">
                <a:alpha val="4941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ca6e4c0820_0_209"/>
          <p:cNvSpPr txBox="1"/>
          <p:nvPr>
            <p:ph type="title"/>
          </p:nvPr>
        </p:nvSpPr>
        <p:spPr>
          <a:xfrm>
            <a:off x="1900125" y="316875"/>
            <a:ext cx="622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600"/>
              <a:buNone/>
            </a:pPr>
            <a:r>
              <a:rPr lang="fr" sz="2500"/>
              <a:t>Des approches thématiques concrètes</a:t>
            </a:r>
            <a:endParaRPr sz="2500"/>
          </a:p>
        </p:txBody>
      </p:sp>
      <p:sp>
        <p:nvSpPr>
          <p:cNvPr id="325" name="Google Shape;325;g2ca6e4c0820_0_209"/>
          <p:cNvSpPr txBox="1"/>
          <p:nvPr/>
        </p:nvSpPr>
        <p:spPr>
          <a:xfrm>
            <a:off x="1981900" y="992250"/>
            <a:ext cx="70188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Compétences numériques clés en milieu professionnel (</a:t>
            </a:r>
            <a:r>
              <a:rPr b="1" i="0" lang="fr" sz="11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b="1" lang="fr"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ouveau !</a:t>
            </a:r>
            <a:r>
              <a:rPr b="1" lang="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1" i="1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Parcours à destination du monde de l’insertion</a:t>
            </a: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et de la médiation</a:t>
            </a:r>
            <a:endParaRPr b="0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Accompagnement sur les compétences numériques nécessaires à l’emploi</a:t>
            </a:r>
            <a:endParaRPr b="0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6" name="Google Shape;326;g2ca6e4c0820_0_209"/>
          <p:cNvSpPr txBox="1"/>
          <p:nvPr/>
        </p:nvSpPr>
        <p:spPr>
          <a:xfrm>
            <a:off x="1981900" y="3529150"/>
            <a:ext cx="70188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Parentalité numérique</a:t>
            </a:r>
            <a:r>
              <a:rPr b="1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b="1" lang="fr" sz="11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à venir </a:t>
            </a:r>
            <a:r>
              <a:rPr b="1" lang="fr"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!</a:t>
            </a:r>
            <a:r>
              <a:rPr b="1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1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Parcours à destination des médiateurs et des parents</a:t>
            </a:r>
            <a:endParaRPr b="0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Accompagnement des parents d’élèves (lien avec l’école, l’ENT,...)</a:t>
            </a:r>
            <a:endParaRPr b="0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Accompagner des parents d’enfants dans les bonnes pratiques du numérique à la maison</a:t>
            </a:r>
            <a:endParaRPr b="0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7" name="Google Shape;327;g2ca6e4c0820_0_209"/>
          <p:cNvSpPr txBox="1"/>
          <p:nvPr/>
        </p:nvSpPr>
        <p:spPr>
          <a:xfrm>
            <a:off x="1981900" y="2179350"/>
            <a:ext cx="70188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Inclusion santé (</a:t>
            </a:r>
            <a:r>
              <a:rPr b="1" i="0" lang="fr" sz="1100" u="none" cap="none" strike="noStrik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nouveau !</a:t>
            </a:r>
            <a:r>
              <a:rPr b="1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b="1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Parcours à destination des médiateurs et des citoyens</a:t>
            </a:r>
            <a:endParaRPr b="0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b="0" i="0" lang="fr" sz="11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Accompagnement sur le numérique en santé : Mon espace santé, protection de ses données de santé...</a:t>
            </a:r>
            <a:endParaRPr b="0" i="0" sz="11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8" name="Google Shape;328;g2ca6e4c0820_0_209"/>
          <p:cNvPicPr preferRelativeResize="0"/>
          <p:nvPr/>
        </p:nvPicPr>
        <p:blipFill rotWithShape="1">
          <a:blip r:embed="rId3">
            <a:alphaModFix/>
          </a:blip>
          <a:srcRect b="6903" l="4353" r="3225" t="3321"/>
          <a:stretch/>
        </p:blipFill>
        <p:spPr>
          <a:xfrm>
            <a:off x="1134350" y="2411619"/>
            <a:ext cx="736825" cy="71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g2ca6e4c0820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4350" y="1180900"/>
            <a:ext cx="736825" cy="6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ca6e4c0820_0_209"/>
          <p:cNvPicPr preferRelativeResize="0"/>
          <p:nvPr/>
        </p:nvPicPr>
        <p:blipFill rotWithShape="1">
          <a:blip r:embed="rId5">
            <a:alphaModFix/>
          </a:blip>
          <a:srcRect b="1427" l="0" r="0" t="1437"/>
          <a:stretch/>
        </p:blipFill>
        <p:spPr>
          <a:xfrm>
            <a:off x="1134350" y="3917850"/>
            <a:ext cx="736824" cy="715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ix">
  <a:themeElements>
    <a:clrScheme name="Personnalisé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FF"/>
      </a:accent1>
      <a:accent2>
        <a:srgbClr val="FFD234"/>
      </a:accent2>
      <a:accent3>
        <a:srgbClr val="8A49FF"/>
      </a:accent3>
      <a:accent4>
        <a:srgbClr val="A5ADBA"/>
      </a:accent4>
      <a:accent5>
        <a:srgbClr val="97A0AF"/>
      </a:accent5>
      <a:accent6>
        <a:srgbClr val="8993A3"/>
      </a:accent6>
      <a:hlink>
        <a:srgbClr val="388AFF"/>
      </a:hlink>
      <a:folHlink>
        <a:srgbClr val="1A38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Déborah Dobaire</dc:creator>
</cp:coreProperties>
</file>